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8"/>
  </p:notesMasterIdLst>
  <p:handoutMasterIdLst>
    <p:handoutMasterId r:id="rId19"/>
  </p:handoutMasterIdLst>
  <p:sldIdLst>
    <p:sldId id="277" r:id="rId2"/>
    <p:sldId id="268" r:id="rId3"/>
    <p:sldId id="278" r:id="rId4"/>
    <p:sldId id="285" r:id="rId5"/>
    <p:sldId id="286" r:id="rId6"/>
    <p:sldId id="287" r:id="rId7"/>
    <p:sldId id="279" r:id="rId8"/>
    <p:sldId id="280" r:id="rId9"/>
    <p:sldId id="271" r:id="rId10"/>
    <p:sldId id="281" r:id="rId11"/>
    <p:sldId id="272" r:id="rId12"/>
    <p:sldId id="283" r:id="rId13"/>
    <p:sldId id="284" r:id="rId14"/>
    <p:sldId id="282" r:id="rId15"/>
    <p:sldId id="270" r:id="rId16"/>
    <p:sldId id="276"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1B04ABC-F49B-9D49-AD68-6D9A9059891D}">
          <p14:sldIdLst>
            <p14:sldId id="277"/>
            <p14:sldId id="268"/>
            <p14:sldId id="278"/>
            <p14:sldId id="285"/>
            <p14:sldId id="286"/>
            <p14:sldId id="287"/>
            <p14:sldId id="279"/>
            <p14:sldId id="280"/>
            <p14:sldId id="271"/>
            <p14:sldId id="281"/>
            <p14:sldId id="272"/>
            <p14:sldId id="283"/>
            <p14:sldId id="284"/>
          </p14:sldIdLst>
        </p14:section>
        <p14:section name="Untitled Section" id="{35542D88-5274-4946-AED5-A136C690C6D3}">
          <p14:sldIdLst>
            <p14:sldId id="282"/>
            <p14:sldId id="270"/>
            <p14:sldId id="27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7C8"/>
    <a:srgbClr val="002D72"/>
    <a:srgbClr val="00A9EF"/>
    <a:srgbClr val="FFDC00"/>
    <a:srgbClr val="004C9B"/>
    <a:srgbClr val="5BC2F4"/>
    <a:srgbClr val="FFEE00"/>
    <a:srgbClr val="861734"/>
    <a:srgbClr val="44A9A6"/>
    <a:srgbClr val="FCA2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840" autoAdjust="0"/>
    <p:restoredTop sz="81413" autoAdjust="0"/>
  </p:normalViewPr>
  <p:slideViewPr>
    <p:cSldViewPr snapToGrid="0">
      <p:cViewPr varScale="1">
        <p:scale>
          <a:sx n="102" d="100"/>
          <a:sy n="102" d="100"/>
        </p:scale>
        <p:origin x="1792" y="17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27D47C-56AB-D640-9B17-AAED43BB044D}" type="datetime1">
              <a:rPr lang="en-CA" smtClean="0"/>
              <a:pPr/>
              <a:t>2023-04-08</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4E487DC-B16F-864E-8478-5A3841A8E726}" type="slidenum">
              <a:rPr lang="en-US" smtClean="0"/>
              <a:pPr/>
              <a:t>‹#›</a:t>
            </a:fld>
            <a:endParaRPr lang="en-US"/>
          </a:p>
        </p:txBody>
      </p:sp>
    </p:spTree>
    <p:extLst>
      <p:ext uri="{BB962C8B-B14F-4D97-AF65-F5344CB8AC3E}">
        <p14:creationId xmlns:p14="http://schemas.microsoft.com/office/powerpoint/2010/main" val="316423152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20886C-4F01-C94F-A2D6-4788DD63E257}" type="datetime1">
              <a:rPr lang="en-CA" smtClean="0"/>
              <a:pPr/>
              <a:t>2023-04-08</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338372-CF29-40A2-B068-973AB56E9997}" type="slidenum">
              <a:rPr lang="en-CA" smtClean="0"/>
              <a:pPr/>
              <a:t>‹#›</a:t>
            </a:fld>
            <a:endParaRPr lang="en-CA"/>
          </a:p>
        </p:txBody>
      </p:sp>
    </p:spTree>
    <p:extLst>
      <p:ext uri="{BB962C8B-B14F-4D97-AF65-F5344CB8AC3E}">
        <p14:creationId xmlns:p14="http://schemas.microsoft.com/office/powerpoint/2010/main" val="29591514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Imbalanced learn for the SMOTE techniques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solidFill>
                  <a:srgbClr val="000000"/>
                </a:solidFill>
                <a:effectLst/>
                <a:latin typeface="Courier New" panose="02070309020205020404" pitchFamily="49" charset="0"/>
              </a:rPr>
              <a:t>sklearn.model_selection</a:t>
            </a:r>
            <a:r>
              <a:rPr lang="en-US" b="0" dirty="0">
                <a:solidFill>
                  <a:srgbClr val="000000"/>
                </a:solidFill>
                <a:effectLst/>
                <a:latin typeface="Courier New" panose="02070309020205020404" pitchFamily="49" charset="0"/>
              </a:rPr>
              <a:t> and </a:t>
            </a:r>
            <a:r>
              <a:rPr lang="en-US" b="0" dirty="0" err="1">
                <a:solidFill>
                  <a:srgbClr val="000000"/>
                </a:solidFill>
                <a:effectLst/>
                <a:latin typeface="Courier New" panose="02070309020205020404" pitchFamily="49" charset="0"/>
              </a:rPr>
              <a:t>feature.selection</a:t>
            </a:r>
            <a:r>
              <a:rPr lang="en-US" b="0" dirty="0">
                <a:solidFill>
                  <a:srgbClr val="000000"/>
                </a:solidFill>
                <a:effectLst/>
                <a:latin typeface="Courier New" panose="02070309020205020404" pitchFamily="49" charset="0"/>
              </a:rPr>
              <a:t> for RFECV and filter based predictors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rgbClr val="000000"/>
                </a:solidFill>
                <a:effectLst/>
                <a:latin typeface="Courier New" panose="02070309020205020404" pitchFamily="49" charset="0"/>
              </a:rPr>
              <a:t>Created the closed and open fields by asking did the company (by business ID) exist in either the next year or the previous. If not in the previous then it is new. If it did not exist in the following year then closed. All of 2016 is new versus all of 2021 is not closed.  Could not tell if 2021 business had closed until I looked at the 2022 data.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000000"/>
              </a:solidFill>
              <a:effectLst/>
              <a:latin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b="0" i="0" u="none" strike="noStrike" dirty="0">
                <a:solidFill>
                  <a:srgbClr val="202124"/>
                </a:solidFill>
                <a:effectLst/>
                <a:latin typeface="Google Sans"/>
              </a:rPr>
              <a:t>RFECV (</a:t>
            </a:r>
            <a:r>
              <a:rPr lang="en-CA" b="0" i="0" u="none" strike="noStrike" dirty="0">
                <a:solidFill>
                  <a:srgbClr val="040C28"/>
                </a:solidFill>
                <a:effectLst/>
                <a:latin typeface="Google Sans"/>
              </a:rPr>
              <a:t>Recursive Feature Elimination with Cross-Validation</a:t>
            </a:r>
            <a:r>
              <a:rPr lang="en-CA" b="0" i="0" u="none" strike="noStrike" dirty="0">
                <a:solidFill>
                  <a:srgbClr val="202124"/>
                </a:solidFill>
                <a:effectLst/>
                <a:latin typeface="Google Sans"/>
              </a:rPr>
              <a:t>) performs recursive feature elimination with cross-validation loop to extract the optimal features. Scikit-learn provides RFECV class to implement RFECV method to find the most important features in a given dataset</a:t>
            </a:r>
          </a:p>
          <a:p>
            <a:pPr algn="l"/>
            <a:endParaRPr lang="en-CA" b="0" i="0" dirty="0">
              <a:solidFill>
                <a:srgbClr val="202124"/>
              </a:solidFill>
              <a:effectLst/>
              <a:latin typeface="arial" panose="020B0604020202020204" pitchFamily="34" charset="0"/>
            </a:endParaRPr>
          </a:p>
          <a:p>
            <a:pPr algn="l"/>
            <a:r>
              <a:rPr lang="en-CA" b="0" i="0" dirty="0">
                <a:solidFill>
                  <a:srgbClr val="202124"/>
                </a:solidFill>
                <a:effectLst/>
                <a:latin typeface="arial" panose="020B0604020202020204" pitchFamily="34" charset="0"/>
              </a:rPr>
              <a:t>Cross-validation is </a:t>
            </a:r>
            <a:r>
              <a:rPr lang="en-CA" b="1" i="0" dirty="0">
                <a:solidFill>
                  <a:srgbClr val="202124"/>
                </a:solidFill>
                <a:effectLst/>
                <a:latin typeface="arial" panose="020B0604020202020204" pitchFamily="34" charset="0"/>
              </a:rPr>
              <a:t>a technique for evaluating ML models by training several ML models on subsets of the available input data and evaluating them on the complementary subset of the data</a:t>
            </a:r>
            <a:endParaRPr lang="en-CA" b="0" i="0" dirty="0">
              <a:solidFill>
                <a:srgbClr val="202124"/>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000000"/>
              </a:solidFill>
              <a:effectLst/>
              <a:latin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rgbClr val="000000"/>
              </a:solidFill>
              <a:effectLst/>
              <a:latin typeface="Courier New" panose="02070309020205020404" pitchFamily="49" charset="0"/>
            </a:endParaRPr>
          </a:p>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3</a:t>
            </a:fld>
            <a:endParaRPr lang="en-CA"/>
          </a:p>
        </p:txBody>
      </p:sp>
    </p:spTree>
    <p:extLst>
      <p:ext uri="{BB962C8B-B14F-4D97-AF65-F5344CB8AC3E}">
        <p14:creationId xmlns:p14="http://schemas.microsoft.com/office/powerpoint/2010/main" val="16050505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b="1" dirty="0">
                <a:effectLst/>
                <a:latin typeface="Helvetica Neue" panose="02000503000000020004" pitchFamily="2" charset="0"/>
              </a:rPr>
              <a:t>Really became a binomial logistic regression problem rather than linear as the data was all within one year 2019.  Decision Tree and Naïve Bayes both improved in terms of time to run the analysis the more I cleaned up the data </a:t>
            </a:r>
            <a:r>
              <a:rPr lang="en-CA" b="1" dirty="0" err="1">
                <a:effectLst/>
                <a:latin typeface="Helvetica Neue" panose="02000503000000020004" pitchFamily="2" charset="0"/>
              </a:rPr>
              <a:t>eg.</a:t>
            </a:r>
            <a:r>
              <a:rPr lang="en-CA" b="1" dirty="0">
                <a:effectLst/>
                <a:latin typeface="Helvetica Neue" panose="02000503000000020004" pitchFamily="2" charset="0"/>
              </a:rPr>
              <a:t> Made binary fields out of unique values</a:t>
            </a:r>
            <a:endParaRPr lang="en-CA" dirty="0">
              <a:effectLst/>
              <a:latin typeface="Helvetica Neue" panose="02000503000000020004" pitchFamily="2" charset="0"/>
            </a:endParaRPr>
          </a:p>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4</a:t>
            </a:fld>
            <a:endParaRPr lang="en-CA"/>
          </a:p>
        </p:txBody>
      </p:sp>
    </p:spTree>
    <p:extLst>
      <p:ext uri="{BB962C8B-B14F-4D97-AF65-F5344CB8AC3E}">
        <p14:creationId xmlns:p14="http://schemas.microsoft.com/office/powerpoint/2010/main" val="4877257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Accuracy (TN + TP/</a:t>
            </a:r>
            <a:r>
              <a:rPr lang="en-CA" dirty="0" err="1"/>
              <a:t>TN+FP+TP+FN</a:t>
            </a:r>
            <a:r>
              <a:rPr lang="en-CA" dirty="0"/>
              <a:t>) is not a good measure if the dataset is unbalanced. Precision (TP/</a:t>
            </a:r>
            <a:r>
              <a:rPr lang="en-CA" dirty="0" err="1"/>
              <a:t>TP+FP</a:t>
            </a:r>
            <a:r>
              <a:rPr lang="en-CA" dirty="0"/>
              <a:t>) ideally should be 1 when TP =1 and FP=0.  </a:t>
            </a:r>
            <a:r>
              <a:rPr lang="en-CA" dirty="0" err="1"/>
              <a:t>Recal</a:t>
            </a:r>
            <a:r>
              <a:rPr lang="en-CA" dirty="0"/>
              <a:t> (TP/</a:t>
            </a:r>
            <a:r>
              <a:rPr lang="en-CA" dirty="0" err="1"/>
              <a:t>TP+TN</a:t>
            </a:r>
            <a:r>
              <a:rPr lang="en-CA" dirty="0"/>
              <a:t>) should ideally be 1 when TP=1 and TN=0. </a:t>
            </a:r>
            <a:r>
              <a:rPr lang="en-CA" dirty="0" err="1"/>
              <a:t>F1</a:t>
            </a:r>
            <a:r>
              <a:rPr lang="en-CA" dirty="0"/>
              <a:t> = 2*Precision*Recall/</a:t>
            </a:r>
            <a:r>
              <a:rPr lang="en-CA" dirty="0" err="1"/>
              <a:t>Precision+Recall</a:t>
            </a:r>
            <a:r>
              <a:rPr lang="en-CA" dirty="0"/>
              <a:t>. </a:t>
            </a:r>
            <a:r>
              <a:rPr lang="en-CA" dirty="0" err="1"/>
              <a:t>F1</a:t>
            </a:r>
            <a:r>
              <a:rPr lang="en-CA" dirty="0"/>
              <a:t> becomes one if precision and recall are 1. </a:t>
            </a: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cs typeface="Times New Roman" panose="02020603050405020304" pitchFamily="18" charset="0"/>
              </a:rPr>
              <a:t>Models were better at predicting businesses that survived rather than failed, even after SMOTE overfitting techniques were applied. </a:t>
            </a:r>
            <a:r>
              <a:rPr lang="en-CA" sz="1200" dirty="0" err="1">
                <a:cs typeface="Times New Roman" panose="02020603050405020304" pitchFamily="18" charset="0"/>
              </a:rPr>
              <a:t>SMOTENC</a:t>
            </a:r>
            <a:r>
              <a:rPr lang="en-CA" sz="1200" dirty="0">
                <a:cs typeface="Times New Roman" panose="02020603050405020304" pitchFamily="18" charset="0"/>
              </a:rPr>
              <a:t> had the best overall results as it used a balanced data set.  Decision Tree was faster and performed better than Naïve Bayes.</a:t>
            </a:r>
            <a:endParaRPr lang="en-CA" sz="1200" dirty="0"/>
          </a:p>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6</a:t>
            </a:fld>
            <a:endParaRPr lang="en-CA"/>
          </a:p>
        </p:txBody>
      </p:sp>
    </p:spTree>
    <p:extLst>
      <p:ext uri="{BB962C8B-B14F-4D97-AF65-F5344CB8AC3E}">
        <p14:creationId xmlns:p14="http://schemas.microsoft.com/office/powerpoint/2010/main" val="23380125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Industries before the pandemic were similar and experienced year over year increases</a:t>
            </a:r>
          </a:p>
          <a:p>
            <a:endParaRPr lang="en-CA" dirty="0"/>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t>Industries that fared the worst between 2019 and 2021 were </a:t>
            </a:r>
            <a:r>
              <a:rPr lang="en-CA" sz="1200" b="1" dirty="0"/>
              <a:t>Wholesale Trade</a:t>
            </a:r>
            <a:r>
              <a:rPr lang="en-CA" sz="1200" dirty="0"/>
              <a:t>, </a:t>
            </a:r>
            <a:r>
              <a:rPr lang="en-CA" sz="1200" b="1" dirty="0"/>
              <a:t>Manufacturing</a:t>
            </a:r>
            <a:r>
              <a:rPr lang="en-CA" sz="1200" dirty="0"/>
              <a:t> and </a:t>
            </a:r>
            <a:r>
              <a:rPr lang="en-CA" sz="1200" b="1" dirty="0"/>
              <a:t>Professional, Scientific and Technical Services</a:t>
            </a:r>
            <a:r>
              <a:rPr lang="en-CA" sz="1200" dirty="0"/>
              <a:t>.  </a:t>
            </a:r>
            <a:r>
              <a:rPr lang="en-CA" sz="1200" b="1" dirty="0"/>
              <a:t>Retail Trade </a:t>
            </a:r>
            <a:r>
              <a:rPr lang="en-CA" sz="1200" dirty="0"/>
              <a:t>was third if we looked a sheer number of business closures rather than percentage drop. Industries which survived best were </a:t>
            </a:r>
            <a:r>
              <a:rPr lang="en-CA" sz="1200" b="1" dirty="0"/>
              <a:t>Primary Industry</a:t>
            </a:r>
            <a:r>
              <a:rPr lang="en-CA" sz="1200" dirty="0"/>
              <a:t>, </a:t>
            </a:r>
            <a:r>
              <a:rPr lang="en-CA" sz="1200" b="1" dirty="0"/>
              <a:t>Utilities </a:t>
            </a:r>
            <a:r>
              <a:rPr lang="en-CA" sz="1200" dirty="0"/>
              <a:t>and </a:t>
            </a:r>
            <a:r>
              <a:rPr lang="en-CA" sz="1200" b="1" dirty="0"/>
              <a:t>Health Care and Social Assistance</a:t>
            </a:r>
            <a:r>
              <a:rPr lang="en-CA" sz="1200" dirty="0"/>
              <a:t>. </a:t>
            </a:r>
          </a:p>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9</a:t>
            </a:fld>
            <a:endParaRPr lang="en-CA"/>
          </a:p>
        </p:txBody>
      </p:sp>
    </p:spTree>
    <p:extLst>
      <p:ext uri="{BB962C8B-B14F-4D97-AF65-F5344CB8AC3E}">
        <p14:creationId xmlns:p14="http://schemas.microsoft.com/office/powerpoint/2010/main" val="1039632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effectLst/>
                <a:ea typeface="Times New Roman" panose="02020603050405020304" pitchFamily="18" charset="0"/>
                <a:cs typeface="Times New Roman" panose="02020603050405020304" pitchFamily="18" charset="0"/>
              </a:rPr>
              <a:t>Businesses sizes that fared the worst were </a:t>
            </a:r>
            <a:r>
              <a:rPr lang="en-CA" sz="1200" b="1" dirty="0">
                <a:effectLst/>
                <a:ea typeface="Times New Roman" panose="02020603050405020304" pitchFamily="18" charset="0"/>
                <a:cs typeface="Times New Roman" panose="02020603050405020304" pitchFamily="18" charset="0"/>
              </a:rPr>
              <a:t>1-4, 10-19 </a:t>
            </a:r>
            <a:r>
              <a:rPr lang="en-CA" sz="1200" dirty="0">
                <a:effectLst/>
                <a:ea typeface="Times New Roman" panose="02020603050405020304" pitchFamily="18" charset="0"/>
                <a:cs typeface="Times New Roman" panose="02020603050405020304" pitchFamily="18" charset="0"/>
              </a:rPr>
              <a:t>and </a:t>
            </a:r>
            <a:r>
              <a:rPr lang="en-CA" sz="1200" b="1" dirty="0">
                <a:effectLst/>
                <a:ea typeface="Times New Roman" panose="02020603050405020304" pitchFamily="18" charset="0"/>
                <a:cs typeface="Times New Roman" panose="02020603050405020304" pitchFamily="18" charset="0"/>
              </a:rPr>
              <a:t>5-9</a:t>
            </a:r>
            <a:r>
              <a:rPr lang="en-CA" sz="1200" dirty="0">
                <a:effectLst/>
                <a:ea typeface="Times New Roman" panose="02020603050405020304" pitchFamily="18" charset="0"/>
                <a:cs typeface="Times New Roman" panose="02020603050405020304" pitchFamily="18" charset="0"/>
              </a:rPr>
              <a:t>. Though if we look at sheer number of closures then</a:t>
            </a:r>
            <a:r>
              <a:rPr lang="en-CA" sz="1200" b="1" dirty="0">
                <a:effectLst/>
                <a:ea typeface="Times New Roman" panose="02020603050405020304" pitchFamily="18" charset="0"/>
                <a:cs typeface="Times New Roman" panose="02020603050405020304" pitchFamily="18" charset="0"/>
              </a:rPr>
              <a:t> 10-19 </a:t>
            </a:r>
            <a:r>
              <a:rPr lang="en-CA" sz="1200" dirty="0">
                <a:effectLst/>
                <a:ea typeface="Times New Roman" panose="02020603050405020304" pitchFamily="18" charset="0"/>
                <a:cs typeface="Times New Roman" panose="02020603050405020304" pitchFamily="18" charset="0"/>
              </a:rPr>
              <a:t>comes in third place instead. </a:t>
            </a:r>
            <a:r>
              <a:rPr lang="en-CA" sz="1200" dirty="0"/>
              <a:t>Businesses that </a:t>
            </a:r>
            <a:r>
              <a:rPr lang="en-CA" sz="1200" dirty="0">
                <a:effectLst/>
                <a:ea typeface="Times New Roman" panose="02020603050405020304" pitchFamily="18" charset="0"/>
                <a:cs typeface="Times New Roman" panose="02020603050405020304" pitchFamily="18" charset="0"/>
              </a:rPr>
              <a:t>survived best</a:t>
            </a:r>
            <a:r>
              <a:rPr lang="en-CA" sz="1200" b="1" dirty="0">
                <a:effectLst/>
                <a:ea typeface="Times New Roman" panose="02020603050405020304" pitchFamily="18" charset="0"/>
                <a:cs typeface="Times New Roman" panose="02020603050405020304" pitchFamily="18" charset="0"/>
              </a:rPr>
              <a:t> </a:t>
            </a:r>
            <a:r>
              <a:rPr lang="en-CA" sz="1200" dirty="0">
                <a:effectLst/>
                <a:ea typeface="Times New Roman" panose="02020603050405020304" pitchFamily="18" charset="0"/>
                <a:cs typeface="Times New Roman" panose="02020603050405020304" pitchFamily="18" charset="0"/>
              </a:rPr>
              <a:t>were </a:t>
            </a:r>
            <a:r>
              <a:rPr lang="en-CA" sz="1200" b="1" dirty="0">
                <a:effectLst/>
                <a:ea typeface="Times New Roman" panose="02020603050405020304" pitchFamily="18" charset="0"/>
                <a:cs typeface="Times New Roman" panose="02020603050405020304" pitchFamily="18" charset="0"/>
              </a:rPr>
              <a:t>1000+ employees</a:t>
            </a:r>
            <a:r>
              <a:rPr lang="en-CA" sz="1200" dirty="0">
                <a:effectLst/>
                <a:ea typeface="Times New Roman" panose="02020603050405020304" pitchFamily="18" charset="0"/>
                <a:cs typeface="Times New Roman" panose="02020603050405020304" pitchFamily="18" charset="0"/>
              </a:rPr>
              <a:t>,</a:t>
            </a:r>
            <a:r>
              <a:rPr lang="en-CA" sz="1200" b="1" dirty="0">
                <a:effectLst/>
                <a:ea typeface="Times New Roman" panose="02020603050405020304" pitchFamily="18" charset="0"/>
                <a:cs typeface="Times New Roman" panose="02020603050405020304" pitchFamily="18" charset="0"/>
              </a:rPr>
              <a:t> 300-499 </a:t>
            </a:r>
            <a:r>
              <a:rPr lang="en-CA" sz="1200" dirty="0">
                <a:effectLst/>
                <a:ea typeface="Times New Roman" panose="02020603050405020304" pitchFamily="18" charset="0"/>
                <a:cs typeface="Times New Roman" panose="02020603050405020304" pitchFamily="18" charset="0"/>
              </a:rPr>
              <a:t>and</a:t>
            </a:r>
            <a:r>
              <a:rPr lang="en-CA" sz="1200" b="1" dirty="0">
                <a:effectLst/>
                <a:ea typeface="Times New Roman" panose="02020603050405020304" pitchFamily="18" charset="0"/>
                <a:cs typeface="Times New Roman" panose="02020603050405020304" pitchFamily="18" charset="0"/>
              </a:rPr>
              <a:t> 500-999</a:t>
            </a:r>
            <a:r>
              <a:rPr lang="en-CA" sz="1200" dirty="0">
                <a:effectLst/>
                <a:ea typeface="Times New Roman" panose="02020603050405020304" pitchFamily="18" charset="0"/>
                <a:cs typeface="Times New Roman" panose="02020603050405020304" pitchFamily="18" charset="0"/>
              </a:rPr>
              <a:t>.</a:t>
            </a:r>
          </a:p>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10</a:t>
            </a:fld>
            <a:endParaRPr lang="en-CA"/>
          </a:p>
        </p:txBody>
      </p:sp>
    </p:spTree>
    <p:extLst>
      <p:ext uri="{BB962C8B-B14F-4D97-AF65-F5344CB8AC3E}">
        <p14:creationId xmlns:p14="http://schemas.microsoft.com/office/powerpoint/2010/main" val="42568521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cs typeface="Times New Roman" panose="02020603050405020304" pitchFamily="18" charset="0"/>
              </a:rPr>
              <a:t>Age of business was related to survival. From </a:t>
            </a:r>
            <a:r>
              <a:rPr lang="en-CA" sz="1200" dirty="0">
                <a:effectLst/>
                <a:ea typeface="Times New Roman" panose="02020603050405020304" pitchFamily="18" charset="0"/>
                <a:cs typeface="Times New Roman" panose="02020603050405020304" pitchFamily="18" charset="0"/>
              </a:rPr>
              <a:t>worst to best, in order, were </a:t>
            </a:r>
            <a:r>
              <a:rPr lang="en-CA" sz="1200" b="1" dirty="0">
                <a:effectLst/>
                <a:ea typeface="Times New Roman" panose="02020603050405020304" pitchFamily="18" charset="0"/>
                <a:cs typeface="Times New Roman" panose="02020603050405020304" pitchFamily="18" charset="0"/>
              </a:rPr>
              <a:t>4 years old (-1681)</a:t>
            </a:r>
            <a:r>
              <a:rPr lang="en-CA" sz="1200" dirty="0">
                <a:effectLst/>
                <a:ea typeface="Times New Roman" panose="02020603050405020304" pitchFamily="18" charset="0"/>
                <a:cs typeface="Times New Roman" panose="02020603050405020304" pitchFamily="18" charset="0"/>
              </a:rPr>
              <a:t>, </a:t>
            </a:r>
            <a:r>
              <a:rPr lang="en-CA" sz="1200" b="1" dirty="0">
                <a:effectLst/>
                <a:ea typeface="Times New Roman" panose="02020603050405020304" pitchFamily="18" charset="0"/>
                <a:cs typeface="Times New Roman" panose="02020603050405020304" pitchFamily="18" charset="0"/>
              </a:rPr>
              <a:t>2 years old (-378)</a:t>
            </a:r>
            <a:r>
              <a:rPr lang="en-CA" sz="1200" dirty="0">
                <a:effectLst/>
                <a:ea typeface="Times New Roman" panose="02020603050405020304" pitchFamily="18" charset="0"/>
                <a:cs typeface="Times New Roman" panose="02020603050405020304" pitchFamily="18" charset="0"/>
              </a:rPr>
              <a:t>, </a:t>
            </a:r>
            <a:r>
              <a:rPr lang="en-CA" sz="1200" b="1" dirty="0">
                <a:effectLst/>
                <a:ea typeface="Times New Roman" panose="02020603050405020304" pitchFamily="18" charset="0"/>
                <a:cs typeface="Times New Roman" panose="02020603050405020304" pitchFamily="18" charset="0"/>
              </a:rPr>
              <a:t>1 years old (-347) </a:t>
            </a:r>
            <a:r>
              <a:rPr lang="en-CA" sz="1200" dirty="0">
                <a:effectLst/>
                <a:ea typeface="Times New Roman" panose="02020603050405020304" pitchFamily="18" charset="0"/>
                <a:cs typeface="Times New Roman" panose="02020603050405020304" pitchFamily="18" charset="0"/>
              </a:rPr>
              <a:t>and </a:t>
            </a:r>
            <a:r>
              <a:rPr lang="en-CA" sz="1200" b="1" dirty="0">
                <a:effectLst/>
                <a:ea typeface="Times New Roman" panose="02020603050405020304" pitchFamily="18" charset="0"/>
                <a:cs typeface="Times New Roman" panose="02020603050405020304" pitchFamily="18" charset="0"/>
              </a:rPr>
              <a:t>3 years old (-308)</a:t>
            </a:r>
            <a:r>
              <a:rPr lang="en-CA" sz="1200" dirty="0">
                <a:effectLst/>
                <a:ea typeface="Times New Roman" panose="02020603050405020304" pitchFamily="18" charset="0"/>
                <a:cs typeface="Times New Roman" panose="02020603050405020304" pitchFamily="18" charset="0"/>
              </a:rPr>
              <a:t>.</a:t>
            </a:r>
            <a:r>
              <a:rPr lang="en-CA" sz="1200" dirty="0">
                <a:effectLst/>
                <a:latin typeface="Arial" panose="020B0604020202020204" pitchFamily="34" charset="0"/>
                <a:ea typeface="Times New Roman" panose="02020603050405020304" pitchFamily="18" charset="0"/>
                <a:cs typeface="Times New Roman" panose="02020603050405020304" pitchFamily="18" charset="0"/>
              </a:rPr>
              <a:t> </a:t>
            </a:r>
            <a:r>
              <a:rPr lang="en-CA" sz="1200" dirty="0">
                <a:cs typeface="Times New Roman" panose="02020603050405020304" pitchFamily="18" charset="0"/>
              </a:rPr>
              <a:t>Older businesses that were listed in the Directory the longest were most likely to close. </a:t>
            </a:r>
          </a:p>
          <a:p>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11</a:t>
            </a:fld>
            <a:endParaRPr lang="en-CA"/>
          </a:p>
        </p:txBody>
      </p:sp>
    </p:spTree>
    <p:extLst>
      <p:ext uri="{BB962C8B-B14F-4D97-AF65-F5344CB8AC3E}">
        <p14:creationId xmlns:p14="http://schemas.microsoft.com/office/powerpoint/2010/main" val="11125365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Health Care and Social Assistance was popular after 2019.  Retail Trade was popular before.</a:t>
            </a:r>
            <a:endParaRPr lang="en-US"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12</a:t>
            </a:fld>
            <a:endParaRPr lang="en-CA"/>
          </a:p>
        </p:txBody>
      </p:sp>
    </p:spTree>
    <p:extLst>
      <p:ext uri="{BB962C8B-B14F-4D97-AF65-F5344CB8AC3E}">
        <p14:creationId xmlns:p14="http://schemas.microsoft.com/office/powerpoint/2010/main" val="22883012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711803" y="588362"/>
            <a:ext cx="7117676" cy="2988919"/>
          </a:xfrm>
        </p:spPr>
        <p:txBody>
          <a:bodyPr>
            <a:noAutofit/>
          </a:bodyPr>
          <a:lstStyle>
            <a:lvl1pPr indent="0">
              <a:lnSpc>
                <a:spcPts val="5100"/>
              </a:lnSpc>
              <a:defRPr sz="4800" cap="none" baseline="0">
                <a:solidFill>
                  <a:srgbClr val="000000"/>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711803" y="3584814"/>
            <a:ext cx="7117676" cy="1151416"/>
          </a:xfrm>
        </p:spPr>
        <p:txBody>
          <a:bodyPr anchor="b" anchorCtr="0">
            <a:noAutofit/>
          </a:bodyPr>
          <a:lstStyle>
            <a:lvl1pPr marL="0" indent="0" algn="l">
              <a:lnSpc>
                <a:spcPct val="90000"/>
              </a:lnSpc>
              <a:spcBef>
                <a:spcPts val="0"/>
              </a:spcBef>
              <a:buNone/>
              <a:defRPr sz="3200" cap="none" baseline="0">
                <a:solidFill>
                  <a:srgbClr val="000000"/>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extLst>
      <p:ext uri="{BB962C8B-B14F-4D97-AF65-F5344CB8AC3E}">
        <p14:creationId xmlns:p14="http://schemas.microsoft.com/office/powerpoint/2010/main" val="2653456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644716" y="4237089"/>
            <a:ext cx="4947741" cy="1525083"/>
          </a:xfrm>
        </p:spPr>
        <p:txBody>
          <a:bodyPr>
            <a:noAutofit/>
          </a:bodyPr>
          <a:lstStyle>
            <a:lvl1pPr indent="0">
              <a:lnSpc>
                <a:spcPts val="5100"/>
              </a:lnSpc>
              <a:defRPr sz="48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3644716" y="5859440"/>
            <a:ext cx="2146484" cy="536167"/>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Content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Date Placeholder 4"/>
          <p:cNvSpPr>
            <a:spLocks noGrp="1"/>
          </p:cNvSpPr>
          <p:nvPr>
            <p:ph type="dt" sz="half" idx="2"/>
          </p:nvPr>
        </p:nvSpPr>
        <p:spPr>
          <a:xfrm>
            <a:off x="6275910" y="6155267"/>
            <a:ext cx="2072216" cy="365125"/>
          </a:xfrm>
          <a:prstGeom prst="rect">
            <a:avLst/>
          </a:prstGeom>
        </p:spPr>
        <p:txBody>
          <a:bodyPr vert="horz" lIns="91440" tIns="45720" rIns="91440" bIns="45720" rtlCol="0" anchor="ctr"/>
          <a:lstStyle>
            <a:lvl1pPr algn="r">
              <a:defRPr sz="1400" baseline="0">
                <a:solidFill>
                  <a:schemeClr val="tx1"/>
                </a:solidFill>
              </a:defRPr>
            </a:lvl1pPr>
          </a:lstStyle>
          <a:p>
            <a:fld id="{321D2AE1-B685-45A1-8C17-19D6BB8C161E}" type="datetime4">
              <a:rPr lang="en-US" smtClean="0"/>
              <a:t>April 8, 2023</a:t>
            </a:fld>
            <a:r>
              <a:rPr lang="en-CA"/>
              <a:t>     </a:t>
            </a:r>
            <a:r>
              <a:rPr lang="en-CA" dirty="0"/>
              <a:t>|</a:t>
            </a:r>
            <a:endParaRPr lang="en-US" dirty="0"/>
          </a:p>
        </p:txBody>
      </p:sp>
      <p:sp>
        <p:nvSpPr>
          <p:cNvPr id="11" name="Slide Number Placeholder 7"/>
          <p:cNvSpPr>
            <a:spLocks noGrp="1"/>
          </p:cNvSpPr>
          <p:nvPr>
            <p:ph type="sldNum" sz="quarter" idx="4"/>
          </p:nvPr>
        </p:nvSpPr>
        <p:spPr>
          <a:xfrm>
            <a:off x="8128000" y="6155267"/>
            <a:ext cx="675216"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7015356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 vertical img">
    <p:bg>
      <p:bgPr>
        <a:blipFill rotWithShape="1">
          <a:blip r:embed="rId2"/>
          <a:stretch>
            <a:fillRect/>
          </a:stretch>
        </a:blip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hasCustomPrompt="1"/>
          </p:nvPr>
        </p:nvSpPr>
        <p:spPr>
          <a:xfrm>
            <a:off x="5397354" y="1465537"/>
            <a:ext cx="3746646" cy="5392463"/>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a:xfrm>
            <a:off x="365567" y="1472184"/>
            <a:ext cx="4783746" cy="4212639"/>
          </a:xfrm>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Date Placeholder 4"/>
          <p:cNvSpPr>
            <a:spLocks noGrp="1"/>
          </p:cNvSpPr>
          <p:nvPr>
            <p:ph type="dt" sz="half" idx="2"/>
          </p:nvPr>
        </p:nvSpPr>
        <p:spPr>
          <a:xfrm>
            <a:off x="6032493" y="6155267"/>
            <a:ext cx="2315633" cy="365125"/>
          </a:xfrm>
          <a:prstGeom prst="rect">
            <a:avLst/>
          </a:prstGeom>
        </p:spPr>
        <p:txBody>
          <a:bodyPr vert="horz" lIns="91440" tIns="45720" rIns="91440" bIns="45720" rtlCol="0" anchor="ctr"/>
          <a:lstStyle>
            <a:lvl1pPr algn="r">
              <a:defRPr sz="1400" baseline="0">
                <a:solidFill>
                  <a:schemeClr val="tx1"/>
                </a:solidFill>
              </a:defRPr>
            </a:lvl1pPr>
          </a:lstStyle>
          <a:p>
            <a:fld id="{C64B3BD0-F30B-4573-BE55-881D3F207823}" type="datetime4">
              <a:rPr lang="en-US" smtClean="0"/>
              <a:t>April 8, 2023</a:t>
            </a:fld>
            <a:r>
              <a:rPr lang="en-CA"/>
              <a:t>     </a:t>
            </a:r>
            <a:r>
              <a:rPr lang="en-CA" dirty="0"/>
              <a:t>|</a:t>
            </a:r>
            <a:endParaRPr lang="en-US" dirty="0"/>
          </a:p>
        </p:txBody>
      </p:sp>
      <p:sp>
        <p:nvSpPr>
          <p:cNvPr id="11"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27224394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horizontal img">
    <p:bg>
      <p:bgPr>
        <a:blipFill rotWithShape="1">
          <a:blip r:embed="rId2"/>
          <a:stretch>
            <a:fillRect/>
          </a:stretch>
        </a:blipFill>
        <a:effectLst/>
      </p:bgPr>
    </p:bg>
    <p:spTree>
      <p:nvGrpSpPr>
        <p:cNvPr id="1" name=""/>
        <p:cNvGrpSpPr/>
        <p:nvPr/>
      </p:nvGrpSpPr>
      <p:grpSpPr>
        <a:xfrm>
          <a:off x="0" y="0"/>
          <a:ext cx="0" cy="0"/>
          <a:chOff x="0" y="0"/>
          <a:chExt cx="0" cy="0"/>
        </a:xfrm>
      </p:grpSpPr>
      <p:sp>
        <p:nvSpPr>
          <p:cNvPr id="7" name="Picture Placeholder 5"/>
          <p:cNvSpPr>
            <a:spLocks noGrp="1"/>
          </p:cNvSpPr>
          <p:nvPr>
            <p:ph type="pic" sz="quarter" idx="11" hasCustomPrompt="1"/>
          </p:nvPr>
        </p:nvSpPr>
        <p:spPr>
          <a:xfrm>
            <a:off x="3804114" y="1465320"/>
            <a:ext cx="5339886" cy="4229423"/>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a:xfrm>
            <a:off x="365568" y="1472184"/>
            <a:ext cx="3117135" cy="4222560"/>
          </a:xfrm>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Date Placeholder 4"/>
          <p:cNvSpPr>
            <a:spLocks noGrp="1"/>
          </p:cNvSpPr>
          <p:nvPr>
            <p:ph type="dt" sz="half" idx="2"/>
          </p:nvPr>
        </p:nvSpPr>
        <p:spPr>
          <a:xfrm>
            <a:off x="5873743" y="6155267"/>
            <a:ext cx="2474383" cy="365125"/>
          </a:xfrm>
          <a:prstGeom prst="rect">
            <a:avLst/>
          </a:prstGeom>
        </p:spPr>
        <p:txBody>
          <a:bodyPr vert="horz" lIns="91440" tIns="45720" rIns="91440" bIns="45720" rtlCol="0" anchor="ctr"/>
          <a:lstStyle>
            <a:lvl1pPr algn="r">
              <a:defRPr sz="1400" baseline="0">
                <a:solidFill>
                  <a:schemeClr val="tx1"/>
                </a:solidFill>
              </a:defRPr>
            </a:lvl1pPr>
          </a:lstStyle>
          <a:p>
            <a:fld id="{3D0BB221-354A-484A-903F-3F013EC2DF92}" type="datetime4">
              <a:rPr lang="en-US" smtClean="0"/>
              <a:t>April 8, 2023</a:t>
            </a:fld>
            <a:r>
              <a:rPr lang="en-CA"/>
              <a:t>     </a:t>
            </a:r>
            <a:r>
              <a:rPr lang="en-CA" dirty="0"/>
              <a:t>|</a:t>
            </a:r>
            <a:endParaRPr lang="en-US" dirty="0"/>
          </a:p>
        </p:txBody>
      </p:sp>
      <p:sp>
        <p:nvSpPr>
          <p:cNvPr id="11"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8203910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Image Slide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11152" y="-7340"/>
            <a:ext cx="9155151" cy="5726459"/>
          </a:xfrm>
          <a:custGeom>
            <a:avLst/>
            <a:gdLst>
              <a:gd name="connsiteX0" fmla="*/ 0 w 9144000"/>
              <a:gd name="connsiteY0" fmla="*/ 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0 h 6858000"/>
              <a:gd name="connsiteX0" fmla="*/ 80010 w 9144000"/>
              <a:gd name="connsiteY0" fmla="*/ 80010 h 6858000"/>
              <a:gd name="connsiteX1" fmla="*/ 9144000 w 9144000"/>
              <a:gd name="connsiteY1" fmla="*/ 0 h 6858000"/>
              <a:gd name="connsiteX2" fmla="*/ 9144000 w 9144000"/>
              <a:gd name="connsiteY2" fmla="*/ 6858000 h 6858000"/>
              <a:gd name="connsiteX3" fmla="*/ 0 w 9144000"/>
              <a:gd name="connsiteY3" fmla="*/ 6858000 h 6858000"/>
              <a:gd name="connsiteX4" fmla="*/ 80010 w 9144000"/>
              <a:gd name="connsiteY4" fmla="*/ 800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55151"/>
              <a:gd name="connsiteY0" fmla="*/ 0 h 6865341"/>
              <a:gd name="connsiteX1" fmla="*/ 9155151 w 9155151"/>
              <a:gd name="connsiteY1" fmla="*/ 7341 h 6865341"/>
              <a:gd name="connsiteX2" fmla="*/ 9155151 w 9155151"/>
              <a:gd name="connsiteY2" fmla="*/ 6865341 h 6865341"/>
              <a:gd name="connsiteX3" fmla="*/ 11151 w 9155151"/>
              <a:gd name="connsiteY3" fmla="*/ 6865341 h 6865341"/>
              <a:gd name="connsiteX4" fmla="*/ 0 w 9155151"/>
              <a:gd name="connsiteY4" fmla="*/ 0 h 6865341"/>
              <a:gd name="connsiteX0" fmla="*/ 0 w 9155151"/>
              <a:gd name="connsiteY0" fmla="*/ 0 h 6865341"/>
              <a:gd name="connsiteX1" fmla="*/ 9155151 w 9155151"/>
              <a:gd name="connsiteY1" fmla="*/ 7341 h 6865341"/>
              <a:gd name="connsiteX2" fmla="*/ 9155151 w 9155151"/>
              <a:gd name="connsiteY2" fmla="*/ 6865341 h 6865341"/>
              <a:gd name="connsiteX3" fmla="*/ 11151 w 9155151"/>
              <a:gd name="connsiteY3" fmla="*/ 6865341 h 6865341"/>
              <a:gd name="connsiteX4" fmla="*/ 0 w 9155151"/>
              <a:gd name="connsiteY4" fmla="*/ 0 h 686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5151" h="6865341">
                <a:moveTo>
                  <a:pt x="0" y="0"/>
                </a:moveTo>
                <a:lnTo>
                  <a:pt x="9155151" y="7341"/>
                </a:lnTo>
                <a:lnTo>
                  <a:pt x="9155151" y="6865341"/>
                </a:lnTo>
                <a:lnTo>
                  <a:pt x="11151" y="6865341"/>
                </a:lnTo>
                <a:lnTo>
                  <a:pt x="0" y="0"/>
                </a:lnTo>
                <a:close/>
              </a:path>
            </a:pathLst>
          </a:custGeom>
          <a:solidFill>
            <a:schemeClr val="bg1">
              <a:lumMod val="85000"/>
            </a:schemeClr>
          </a:solidFill>
        </p:spPr>
        <p:txBody>
          <a:bodyPr vert="horz" anchor="ctr"/>
          <a:lstStyle>
            <a:lvl1pPr algn="ctr">
              <a:buNone/>
              <a:defRPr sz="1500" b="0" i="0" baseline="0">
                <a:solidFill>
                  <a:srgbClr val="646464"/>
                </a:solidFill>
                <a:latin typeface="+mn-lt"/>
                <a:cs typeface="DIN Offc Pro"/>
              </a:defRPr>
            </a:lvl1pPr>
          </a:lstStyle>
          <a:p>
            <a:r>
              <a:rPr lang="en-US" dirty="0"/>
              <a:t>Click icon to                 place image</a:t>
            </a:r>
          </a:p>
        </p:txBody>
      </p:sp>
      <p:sp>
        <p:nvSpPr>
          <p:cNvPr id="8" name="Date Placeholder 4"/>
          <p:cNvSpPr>
            <a:spLocks noGrp="1"/>
          </p:cNvSpPr>
          <p:nvPr>
            <p:ph type="dt" sz="half" idx="2"/>
          </p:nvPr>
        </p:nvSpPr>
        <p:spPr>
          <a:xfrm>
            <a:off x="5725577" y="6155267"/>
            <a:ext cx="2622549" cy="365125"/>
          </a:xfrm>
          <a:prstGeom prst="rect">
            <a:avLst/>
          </a:prstGeom>
        </p:spPr>
        <p:txBody>
          <a:bodyPr vert="horz" lIns="91440" tIns="45720" rIns="91440" bIns="45720" rtlCol="0" anchor="ctr"/>
          <a:lstStyle>
            <a:lvl1pPr algn="r">
              <a:defRPr sz="1400" baseline="0">
                <a:solidFill>
                  <a:schemeClr val="tx1"/>
                </a:solidFill>
              </a:defRPr>
            </a:lvl1pPr>
          </a:lstStyle>
          <a:p>
            <a:fld id="{C16F859B-D459-498F-A8B6-46F0A2E32664}" type="datetime4">
              <a:rPr lang="en-US" smtClean="0"/>
              <a:t>April 8, 2023</a:t>
            </a:fld>
            <a:r>
              <a:rPr lang="en-CA"/>
              <a:t>     </a:t>
            </a:r>
            <a:r>
              <a:rPr lang="en-CA" dirty="0"/>
              <a:t>|</a:t>
            </a:r>
            <a:endParaRPr lang="en-US" dirty="0"/>
          </a:p>
        </p:txBody>
      </p:sp>
      <p:sp>
        <p:nvSpPr>
          <p:cNvPr id="11"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37108792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Image Slide 2">
    <p:bg>
      <p:bgPr>
        <a:blipFill rotWithShape="1">
          <a:blip r:embed="rId2"/>
          <a:stretch>
            <a:fillRect/>
          </a:stretch>
        </a:blipFill>
        <a:effectLst/>
      </p:bgPr>
    </p:bg>
    <p:spTree>
      <p:nvGrpSpPr>
        <p:cNvPr id="1" name=""/>
        <p:cNvGrpSpPr/>
        <p:nvPr/>
      </p:nvGrpSpPr>
      <p:grpSpPr>
        <a:xfrm>
          <a:off x="0" y="0"/>
          <a:ext cx="0" cy="0"/>
          <a:chOff x="0" y="0"/>
          <a:chExt cx="0" cy="0"/>
        </a:xfrm>
      </p:grpSpPr>
      <p:sp>
        <p:nvSpPr>
          <p:cNvPr id="9" name="Picture Placeholder 5"/>
          <p:cNvSpPr>
            <a:spLocks noGrp="1"/>
          </p:cNvSpPr>
          <p:nvPr>
            <p:ph type="pic" sz="quarter" idx="17" hasCustomPrompt="1"/>
          </p:nvPr>
        </p:nvSpPr>
        <p:spPr>
          <a:xfrm>
            <a:off x="2897109" y="845779"/>
            <a:ext cx="6246892" cy="6012221"/>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8" name="Picture Placeholder 5"/>
          <p:cNvSpPr>
            <a:spLocks noGrp="1"/>
          </p:cNvSpPr>
          <p:nvPr>
            <p:ph type="pic" sz="quarter" idx="16" hasCustomPrompt="1"/>
          </p:nvPr>
        </p:nvSpPr>
        <p:spPr>
          <a:xfrm>
            <a:off x="1" y="0"/>
            <a:ext cx="3512247" cy="5488880"/>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3" name="TextBox 2"/>
          <p:cNvSpPr txBox="1"/>
          <p:nvPr userDrawn="1"/>
        </p:nvSpPr>
        <p:spPr>
          <a:xfrm>
            <a:off x="10515600" y="5909733"/>
            <a:ext cx="184666" cy="369332"/>
          </a:xfrm>
          <a:prstGeom prst="rect">
            <a:avLst/>
          </a:prstGeom>
          <a:noFill/>
        </p:spPr>
        <p:txBody>
          <a:bodyPr wrap="none" rtlCol="0">
            <a:spAutoFit/>
          </a:bodyPr>
          <a:lstStyle/>
          <a:p>
            <a:endParaRPr lang="en-US" dirty="0"/>
          </a:p>
        </p:txBody>
      </p:sp>
      <p:sp>
        <p:nvSpPr>
          <p:cNvPr id="12" name="Date Placeholder 4"/>
          <p:cNvSpPr>
            <a:spLocks noGrp="1"/>
          </p:cNvSpPr>
          <p:nvPr>
            <p:ph type="dt" sz="half" idx="2"/>
          </p:nvPr>
        </p:nvSpPr>
        <p:spPr>
          <a:xfrm>
            <a:off x="6021910" y="6155267"/>
            <a:ext cx="2326216" cy="365125"/>
          </a:xfrm>
          <a:prstGeom prst="rect">
            <a:avLst/>
          </a:prstGeom>
        </p:spPr>
        <p:txBody>
          <a:bodyPr vert="horz" lIns="91440" tIns="45720" rIns="91440" bIns="45720" rtlCol="0" anchor="ctr"/>
          <a:lstStyle>
            <a:lvl1pPr algn="r">
              <a:defRPr sz="1400" baseline="0">
                <a:solidFill>
                  <a:schemeClr val="tx1"/>
                </a:solidFill>
              </a:defRPr>
            </a:lvl1pPr>
          </a:lstStyle>
          <a:p>
            <a:fld id="{7CAF51A4-9E3F-43A3-A9B5-095BCD2248C4}" type="datetime4">
              <a:rPr lang="en-US" smtClean="0"/>
              <a:t>April 8, 2023</a:t>
            </a:fld>
            <a:r>
              <a:rPr lang="en-CA"/>
              <a:t>     </a:t>
            </a:r>
            <a:r>
              <a:rPr lang="en-CA" dirty="0"/>
              <a:t>|</a:t>
            </a:r>
            <a:endParaRPr lang="en-US" dirty="0"/>
          </a:p>
        </p:txBody>
      </p:sp>
      <p:sp>
        <p:nvSpPr>
          <p:cNvPr id="13"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15058091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Image Slide 3">
    <p:bg>
      <p:bgPr>
        <a:blipFill rotWithShape="1">
          <a:blip r:embed="rId2"/>
          <a:stretch>
            <a:fillRect/>
          </a:stretch>
        </a:blipFill>
        <a:effectLst/>
      </p:bgPr>
    </p:bg>
    <p:spTree>
      <p:nvGrpSpPr>
        <p:cNvPr id="1" name=""/>
        <p:cNvGrpSpPr/>
        <p:nvPr/>
      </p:nvGrpSpPr>
      <p:grpSpPr>
        <a:xfrm>
          <a:off x="0" y="0"/>
          <a:ext cx="0" cy="0"/>
          <a:chOff x="0" y="0"/>
          <a:chExt cx="0" cy="0"/>
        </a:xfrm>
      </p:grpSpPr>
      <p:sp>
        <p:nvSpPr>
          <p:cNvPr id="10" name="Picture Placeholder 5"/>
          <p:cNvSpPr>
            <a:spLocks noGrp="1"/>
          </p:cNvSpPr>
          <p:nvPr>
            <p:ph type="pic" sz="quarter" idx="16" hasCustomPrompt="1"/>
          </p:nvPr>
        </p:nvSpPr>
        <p:spPr>
          <a:xfrm>
            <a:off x="1" y="0"/>
            <a:ext cx="5923198" cy="5627857"/>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9" name="Picture Placeholder 5"/>
          <p:cNvSpPr>
            <a:spLocks noGrp="1"/>
          </p:cNvSpPr>
          <p:nvPr>
            <p:ph type="pic" sz="quarter" idx="15" hasCustomPrompt="1"/>
          </p:nvPr>
        </p:nvSpPr>
        <p:spPr>
          <a:xfrm>
            <a:off x="4921116" y="0"/>
            <a:ext cx="4222883" cy="2906899"/>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12" name="Picture Placeholder 5"/>
          <p:cNvSpPr>
            <a:spLocks noGrp="1"/>
          </p:cNvSpPr>
          <p:nvPr>
            <p:ph type="pic" sz="quarter" idx="17" hasCustomPrompt="1"/>
          </p:nvPr>
        </p:nvSpPr>
        <p:spPr>
          <a:xfrm>
            <a:off x="4038093" y="3214455"/>
            <a:ext cx="5105905" cy="3643545"/>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8" name="Date Placeholder 4"/>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BB508BD7-8B53-4CE3-A3FA-0E10F2E34F65}" type="datetime4">
              <a:rPr lang="en-US" smtClean="0"/>
              <a:t>April 8, 2023</a:t>
            </a:fld>
            <a:r>
              <a:rPr lang="en-CA"/>
              <a:t>     </a:t>
            </a:r>
            <a:r>
              <a:rPr lang="en-CA" dirty="0"/>
              <a:t>|</a:t>
            </a:r>
            <a:endParaRPr lang="en-US" dirty="0"/>
          </a:p>
        </p:txBody>
      </p:sp>
      <p:sp>
        <p:nvSpPr>
          <p:cNvPr id="15"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26229962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Quote/Section slide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hasCustomPrompt="1"/>
          </p:nvPr>
        </p:nvSpPr>
        <p:spPr>
          <a:xfrm>
            <a:off x="473264" y="719668"/>
            <a:ext cx="8103469" cy="5145816"/>
          </a:xfrm>
        </p:spPr>
        <p:txBody>
          <a:bodyPr wrap="square" anchor="t">
            <a:noAutofit/>
          </a:bodyPr>
          <a:lstStyle>
            <a:lvl1pPr indent="0" algn="l">
              <a:lnSpc>
                <a:spcPts val="6800"/>
              </a:lnSpc>
              <a:spcAft>
                <a:spcPts val="0"/>
              </a:spcAft>
              <a:defRPr sz="6500" b="1" cap="none" spc="0" baseline="0">
                <a:solidFill>
                  <a:schemeClr val="tx1"/>
                </a:solidFill>
              </a:defRPr>
            </a:lvl1pPr>
          </a:lstStyle>
          <a:p>
            <a:r>
              <a:rPr lang="en-US" dirty="0"/>
              <a:t>Click to add quote or section start</a:t>
            </a:r>
            <a:endParaRPr lang="en-CA" dirty="0"/>
          </a:p>
        </p:txBody>
      </p:sp>
      <p:sp>
        <p:nvSpPr>
          <p:cNvPr id="3" name="Date Placeholder 4">
            <a:extLst>
              <a:ext uri="{FF2B5EF4-FFF2-40B4-BE49-F238E27FC236}">
                <a16:creationId xmlns:a16="http://schemas.microsoft.com/office/drawing/2014/main" id="{D7BCC4F1-CC22-409C-98A9-A75F084CE06F}"/>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A87E2521-8D4C-43D8-8050-E9383E9BB2E8}" type="datetime4">
              <a:rPr lang="en-US" smtClean="0"/>
              <a:t>April 8, 2023</a:t>
            </a:fld>
            <a:r>
              <a:rPr lang="en-CA"/>
              <a:t>     </a:t>
            </a:r>
            <a:r>
              <a:rPr lang="en-CA" dirty="0"/>
              <a:t>|</a:t>
            </a:r>
            <a:endParaRPr lang="en-US" dirty="0"/>
          </a:p>
        </p:txBody>
      </p:sp>
      <p:sp>
        <p:nvSpPr>
          <p:cNvPr id="5" name="Slide Number Placeholder 5">
            <a:extLst>
              <a:ext uri="{FF2B5EF4-FFF2-40B4-BE49-F238E27FC236}">
                <a16:creationId xmlns:a16="http://schemas.microsoft.com/office/drawing/2014/main" id="{06E18C63-3011-475B-8262-12F4E424E13D}"/>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6869582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Quote/Section slide 3">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3264" y="719668"/>
            <a:ext cx="8103469" cy="5145816"/>
          </a:xfrm>
        </p:spPr>
        <p:txBody>
          <a:bodyPr wrap="square" anchor="t">
            <a:noAutofit/>
          </a:bodyPr>
          <a:lstStyle>
            <a:lvl1pPr indent="0" algn="l">
              <a:lnSpc>
                <a:spcPts val="6800"/>
              </a:lnSpc>
              <a:spcAft>
                <a:spcPts val="0"/>
              </a:spcAft>
              <a:defRPr sz="6500" b="1" cap="none" spc="0" baseline="0">
                <a:solidFill>
                  <a:schemeClr val="bg1"/>
                </a:solidFill>
              </a:defRPr>
            </a:lvl1pPr>
          </a:lstStyle>
          <a:p>
            <a:r>
              <a:rPr lang="en-US" dirty="0"/>
              <a:t>Click to add quote or section start</a:t>
            </a:r>
            <a:endParaRPr lang="en-CA" dirty="0"/>
          </a:p>
        </p:txBody>
      </p:sp>
      <p:sp>
        <p:nvSpPr>
          <p:cNvPr id="4" name="Date Placeholder 4">
            <a:extLst>
              <a:ext uri="{FF2B5EF4-FFF2-40B4-BE49-F238E27FC236}">
                <a16:creationId xmlns:a16="http://schemas.microsoft.com/office/drawing/2014/main" id="{C3E29EF0-C0D0-4973-9147-4ED9508C1165}"/>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D4AEE69C-DD59-4C49-AB9C-4AC5CAC95A94}" type="datetime4">
              <a:rPr lang="en-US" smtClean="0"/>
              <a:pPr/>
              <a:t>April 8, 2023</a:t>
            </a:fld>
            <a:r>
              <a:rPr lang="en-CA"/>
              <a:t>     |</a:t>
            </a:r>
            <a:endParaRPr lang="en-US" dirty="0"/>
          </a:p>
        </p:txBody>
      </p:sp>
      <p:sp>
        <p:nvSpPr>
          <p:cNvPr id="5" name="Slide Number Placeholder 5">
            <a:extLst>
              <a:ext uri="{FF2B5EF4-FFF2-40B4-BE49-F238E27FC236}">
                <a16:creationId xmlns:a16="http://schemas.microsoft.com/office/drawing/2014/main" id="{66AF7EDB-4664-4AC1-B985-01E6B30AEE27}"/>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6869582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Quote/Section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3264" y="719668"/>
            <a:ext cx="8103469" cy="1711475"/>
          </a:xfrm>
        </p:spPr>
        <p:txBody>
          <a:bodyPr wrap="square" anchor="t">
            <a:noAutofit/>
          </a:bodyPr>
          <a:lstStyle>
            <a:lvl1pPr indent="0" algn="l">
              <a:lnSpc>
                <a:spcPts val="6800"/>
              </a:lnSpc>
              <a:spcAft>
                <a:spcPts val="0"/>
              </a:spcAft>
              <a:defRPr sz="6500" b="1" cap="none" spc="0" baseline="0">
                <a:solidFill>
                  <a:schemeClr val="bg1"/>
                </a:solidFill>
              </a:defRPr>
            </a:lvl1pPr>
          </a:lstStyle>
          <a:p>
            <a:r>
              <a:rPr lang="en-US" dirty="0"/>
              <a:t>Click to add quote or section start</a:t>
            </a:r>
            <a:endParaRPr lang="en-CA" dirty="0"/>
          </a:p>
        </p:txBody>
      </p:sp>
      <p:sp>
        <p:nvSpPr>
          <p:cNvPr id="4" name="Date Placeholder 4">
            <a:extLst>
              <a:ext uri="{FF2B5EF4-FFF2-40B4-BE49-F238E27FC236}">
                <a16:creationId xmlns:a16="http://schemas.microsoft.com/office/drawing/2014/main" id="{5125D806-AFBC-4C80-A00C-194EC173CC84}"/>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6CD0797B-E785-42B9-8E26-0DD9535302B8}" type="datetime4">
              <a:rPr lang="en-US" smtClean="0"/>
              <a:pPr/>
              <a:t>April 8, 2023</a:t>
            </a:fld>
            <a:r>
              <a:rPr lang="en-CA"/>
              <a:t>     |</a:t>
            </a:r>
            <a:endParaRPr lang="en-US" dirty="0"/>
          </a:p>
        </p:txBody>
      </p:sp>
      <p:sp>
        <p:nvSpPr>
          <p:cNvPr id="5" name="Slide Number Placeholder 5">
            <a:extLst>
              <a:ext uri="{FF2B5EF4-FFF2-40B4-BE49-F238E27FC236}">
                <a16:creationId xmlns:a16="http://schemas.microsoft.com/office/drawing/2014/main" id="{EC8BC27F-BC0F-4324-A43D-0000BBBC4EC0}"/>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hasCustomPrompt="1"/>
          </p:nvPr>
        </p:nvSpPr>
        <p:spPr>
          <a:xfrm>
            <a:off x="711803" y="588362"/>
            <a:ext cx="7117676" cy="2988919"/>
          </a:xfrm>
        </p:spPr>
        <p:txBody>
          <a:bodyPr>
            <a:noAutofit/>
          </a:bodyPr>
          <a:lstStyle>
            <a:lvl1pPr indent="0">
              <a:lnSpc>
                <a:spcPts val="5100"/>
              </a:lnSpc>
              <a:defRPr sz="4800" cap="none" baseline="0">
                <a:solidFill>
                  <a:schemeClr val="bg1"/>
                </a:solidFill>
              </a:defRPr>
            </a:lvl1pPr>
          </a:lstStyle>
          <a:p>
            <a:r>
              <a:rPr lang="en-US" dirty="0"/>
              <a:t>Click to add the document title</a:t>
            </a:r>
            <a:endParaRPr lang="en-CA" dirty="0"/>
          </a:p>
        </p:txBody>
      </p:sp>
      <p:sp>
        <p:nvSpPr>
          <p:cNvPr id="5" name="Subtitle 2"/>
          <p:cNvSpPr>
            <a:spLocks noGrp="1"/>
          </p:cNvSpPr>
          <p:nvPr>
            <p:ph type="subTitle" idx="1" hasCustomPrompt="1"/>
          </p:nvPr>
        </p:nvSpPr>
        <p:spPr bwMode="gray">
          <a:xfrm>
            <a:off x="711803" y="3584814"/>
            <a:ext cx="7117676" cy="1151416"/>
          </a:xfrm>
        </p:spPr>
        <p:txBody>
          <a:bodyPr anchor="b" anchorCtr="0">
            <a:noAutofit/>
          </a:bodyPr>
          <a:lstStyle>
            <a:lvl1pPr marL="0" indent="0" algn="l">
              <a:lnSpc>
                <a:spcPct val="90000"/>
              </a:lnSpc>
              <a:spcBef>
                <a:spcPts val="0"/>
              </a:spcBef>
              <a:buNone/>
              <a:defRPr sz="3200" cap="none" baseline="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extLst>
      <p:ext uri="{BB962C8B-B14F-4D97-AF65-F5344CB8AC3E}">
        <p14:creationId xmlns:p14="http://schemas.microsoft.com/office/powerpoint/2010/main" val="8858432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2_Quote/Section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3264" y="719668"/>
            <a:ext cx="8103469" cy="1711475"/>
          </a:xfrm>
        </p:spPr>
        <p:txBody>
          <a:bodyPr wrap="square" anchor="t">
            <a:noAutofit/>
          </a:bodyPr>
          <a:lstStyle>
            <a:lvl1pPr indent="0" algn="l">
              <a:lnSpc>
                <a:spcPts val="6800"/>
              </a:lnSpc>
              <a:spcAft>
                <a:spcPts val="0"/>
              </a:spcAft>
              <a:defRPr sz="6500" b="1" cap="none" spc="0" baseline="0">
                <a:solidFill>
                  <a:schemeClr val="bg1"/>
                </a:solidFill>
              </a:defRPr>
            </a:lvl1pPr>
          </a:lstStyle>
          <a:p>
            <a:r>
              <a:rPr lang="en-US" dirty="0"/>
              <a:t>Click to add quote or section start</a:t>
            </a:r>
            <a:endParaRPr lang="en-CA" dirty="0"/>
          </a:p>
        </p:txBody>
      </p:sp>
      <p:sp>
        <p:nvSpPr>
          <p:cNvPr id="4" name="Date Placeholder 4">
            <a:extLst>
              <a:ext uri="{FF2B5EF4-FFF2-40B4-BE49-F238E27FC236}">
                <a16:creationId xmlns:a16="http://schemas.microsoft.com/office/drawing/2014/main" id="{6A27DA5A-D0E8-4588-97B4-FE0384038C5F}"/>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bg1"/>
                </a:solidFill>
              </a:defRPr>
            </a:lvl1pPr>
          </a:lstStyle>
          <a:p>
            <a:fld id="{FBFEF9DD-5E9E-4AEE-83E3-8A85EDB2E09D}" type="datetime4">
              <a:rPr lang="en-US" smtClean="0"/>
              <a:t>April 8, 2023</a:t>
            </a:fld>
            <a:r>
              <a:rPr lang="en-CA"/>
              <a:t>     |</a:t>
            </a:r>
            <a:endParaRPr lang="en-US" dirty="0"/>
          </a:p>
        </p:txBody>
      </p:sp>
      <p:sp>
        <p:nvSpPr>
          <p:cNvPr id="5" name="Slide Number Placeholder 5">
            <a:extLst>
              <a:ext uri="{FF2B5EF4-FFF2-40B4-BE49-F238E27FC236}">
                <a16:creationId xmlns:a16="http://schemas.microsoft.com/office/drawing/2014/main" id="{93C705BC-257C-4CE1-AC22-06E6DE524B53}"/>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bg1"/>
                </a:solidFill>
              </a:defRPr>
            </a:lvl1pPr>
          </a:lstStyle>
          <a:p>
            <a:fld id="{E9E0D846-2D6A-8643-B2BF-83884A821236}" type="slidenum">
              <a:rPr lang="en-US" smtClean="0"/>
              <a:pPr/>
              <a:t>‹#›</a:t>
            </a:fld>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3_Quote/Section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4">
            <a:extLst>
              <a:ext uri="{FF2B5EF4-FFF2-40B4-BE49-F238E27FC236}">
                <a16:creationId xmlns:a16="http://schemas.microsoft.com/office/drawing/2014/main" id="{54B118B1-9773-497D-B290-116540DC3CDF}"/>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9B6E9601-C3ED-4E51-A2DA-94B062F90893}" type="datetime4">
              <a:rPr lang="en-US" smtClean="0"/>
              <a:t>April 8, 2023</a:t>
            </a:fld>
            <a:r>
              <a:rPr lang="en-CA"/>
              <a:t>     </a:t>
            </a:r>
            <a:r>
              <a:rPr lang="en-CA" dirty="0"/>
              <a:t>|</a:t>
            </a:r>
            <a:endParaRPr lang="en-US" dirty="0"/>
          </a:p>
        </p:txBody>
      </p:sp>
      <p:sp>
        <p:nvSpPr>
          <p:cNvPr id="3" name="Slide Number Placeholder 5">
            <a:extLst>
              <a:ext uri="{FF2B5EF4-FFF2-40B4-BE49-F238E27FC236}">
                <a16:creationId xmlns:a16="http://schemas.microsoft.com/office/drawing/2014/main" id="{8EA02D00-1767-4CA8-8CE6-00DDE4278494}"/>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3264" y="404484"/>
            <a:ext cx="7866403" cy="4709383"/>
          </a:xfrm>
        </p:spPr>
        <p:txBody>
          <a:bodyPr wrap="square" anchor="t">
            <a:noAutofit/>
          </a:bodyPr>
          <a:lstStyle>
            <a:lvl1pPr indent="0" algn="l">
              <a:lnSpc>
                <a:spcPts val="5100"/>
              </a:lnSpc>
              <a:spcAft>
                <a:spcPts val="0"/>
              </a:spcAft>
              <a:defRPr sz="4800" b="1" cap="none" spc="0" baseline="0">
                <a:solidFill>
                  <a:schemeClr val="tx1"/>
                </a:solidFill>
              </a:defRPr>
            </a:lvl1pPr>
          </a:lstStyle>
          <a:p>
            <a:r>
              <a:rPr lang="en-US" dirty="0"/>
              <a:t>Click to add closing message</a:t>
            </a:r>
            <a:endParaRPr lang="en-CA" dirty="0"/>
          </a:p>
        </p:txBody>
      </p:sp>
      <p:sp>
        <p:nvSpPr>
          <p:cNvPr id="4" name="Date Placeholder 4">
            <a:extLst>
              <a:ext uri="{FF2B5EF4-FFF2-40B4-BE49-F238E27FC236}">
                <a16:creationId xmlns:a16="http://schemas.microsoft.com/office/drawing/2014/main" id="{47E42ABD-81B0-4352-8EA2-AA1F67F76C1D}"/>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A7E99A24-F02C-4FD0-8541-33EF0C918890}" type="datetime4">
              <a:rPr lang="en-US" smtClean="0"/>
              <a:t>April 8, 2023</a:t>
            </a:fld>
            <a:r>
              <a:rPr lang="en-CA"/>
              <a:t>     </a:t>
            </a:r>
            <a:r>
              <a:rPr lang="en-CA" dirty="0"/>
              <a:t>|</a:t>
            </a:r>
            <a:endParaRPr lang="en-US" dirty="0"/>
          </a:p>
        </p:txBody>
      </p:sp>
      <p:sp>
        <p:nvSpPr>
          <p:cNvPr id="5" name="Slide Number Placeholder 5">
            <a:extLst>
              <a:ext uri="{FF2B5EF4-FFF2-40B4-BE49-F238E27FC236}">
                <a16:creationId xmlns:a16="http://schemas.microsoft.com/office/drawing/2014/main" id="{3FEAF3BB-E405-48E8-87E3-FDCAD16E2281}"/>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6869582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79002" y="396621"/>
            <a:ext cx="3220541" cy="2981242"/>
          </a:xfrm>
        </p:spPr>
        <p:txBody>
          <a:bodyPr>
            <a:noAutofit/>
          </a:bodyPr>
          <a:lstStyle>
            <a:lvl1pPr indent="0">
              <a:lnSpc>
                <a:spcPts val="5100"/>
              </a:lnSpc>
              <a:defRPr sz="48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458831" y="3589015"/>
            <a:ext cx="2146484" cy="1072335"/>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extLst>
      <p:ext uri="{BB962C8B-B14F-4D97-AF65-F5344CB8AC3E}">
        <p14:creationId xmlns:p14="http://schemas.microsoft.com/office/powerpoint/2010/main" val="885843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956774" y="4296434"/>
            <a:ext cx="5252541" cy="1262538"/>
          </a:xfrm>
        </p:spPr>
        <p:txBody>
          <a:bodyPr>
            <a:noAutofit/>
          </a:bodyPr>
          <a:lstStyle>
            <a:lvl1pPr indent="0">
              <a:lnSpc>
                <a:spcPts val="5100"/>
              </a:lnSpc>
              <a:defRPr sz="4000" cap="none" baseline="0">
                <a:solidFill>
                  <a:schemeClr val="tx1"/>
                </a:solidFill>
              </a:defRPr>
            </a:lvl1pPr>
          </a:lstStyle>
          <a:p>
            <a:r>
              <a:rPr lang="en-US" dirty="0"/>
              <a:t>Click to add the </a:t>
            </a:r>
            <a:r>
              <a:rPr lang="en-US"/>
              <a:t>document title</a:t>
            </a:r>
            <a:endParaRPr lang="en-CA" dirty="0"/>
          </a:p>
        </p:txBody>
      </p:sp>
      <p:sp>
        <p:nvSpPr>
          <p:cNvPr id="10" name="Subtitle 2"/>
          <p:cNvSpPr>
            <a:spLocks noGrp="1"/>
          </p:cNvSpPr>
          <p:nvPr>
            <p:ph type="subTitle" idx="1" hasCustomPrompt="1"/>
          </p:nvPr>
        </p:nvSpPr>
        <p:spPr bwMode="gray">
          <a:xfrm>
            <a:off x="3956774" y="5769428"/>
            <a:ext cx="2146484" cy="569076"/>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739059" y="4276751"/>
            <a:ext cx="5252541" cy="1262538"/>
          </a:xfrm>
        </p:spPr>
        <p:txBody>
          <a:bodyPr>
            <a:noAutofit/>
          </a:bodyPr>
          <a:lstStyle>
            <a:lvl1pPr indent="0">
              <a:lnSpc>
                <a:spcPts val="5100"/>
              </a:lnSpc>
              <a:defRPr sz="40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3739059" y="5787823"/>
            <a:ext cx="2146484" cy="536167"/>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54030" y="517551"/>
            <a:ext cx="3438255" cy="2639306"/>
          </a:xfrm>
        </p:spPr>
        <p:txBody>
          <a:bodyPr>
            <a:noAutofit/>
          </a:bodyPr>
          <a:lstStyle>
            <a:lvl1pPr indent="0">
              <a:lnSpc>
                <a:spcPts val="5100"/>
              </a:lnSpc>
              <a:defRPr sz="4800" cap="none" baseline="0">
                <a:solidFill>
                  <a:schemeClr val="bg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154030" y="3588909"/>
            <a:ext cx="2146484" cy="536167"/>
          </a:xfrm>
        </p:spPr>
        <p:txBody>
          <a:bodyPr anchor="b" anchorCtr="0">
            <a:noAutofit/>
          </a:bodyPr>
          <a:lstStyle>
            <a:lvl1pPr marL="0" indent="0" algn="l">
              <a:lnSpc>
                <a:spcPct val="90000"/>
              </a:lnSpc>
              <a:spcBef>
                <a:spcPts val="0"/>
              </a:spcBef>
              <a:buNone/>
              <a:defRPr sz="3200" cap="none" baseline="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54030" y="1189089"/>
            <a:ext cx="4947741" cy="1525083"/>
          </a:xfrm>
        </p:spPr>
        <p:txBody>
          <a:bodyPr>
            <a:noAutofit/>
          </a:bodyPr>
          <a:lstStyle>
            <a:lvl1pPr indent="0">
              <a:lnSpc>
                <a:spcPts val="5100"/>
              </a:lnSpc>
              <a:defRPr sz="48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154030" y="3059137"/>
            <a:ext cx="2146484" cy="536167"/>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644716" y="4237089"/>
            <a:ext cx="4947741" cy="1525083"/>
          </a:xfrm>
        </p:spPr>
        <p:txBody>
          <a:bodyPr>
            <a:noAutofit/>
          </a:bodyPr>
          <a:lstStyle>
            <a:lvl1pPr indent="0">
              <a:lnSpc>
                <a:spcPts val="5100"/>
              </a:lnSpc>
              <a:defRPr sz="4800" cap="none" baseline="0">
                <a:solidFill>
                  <a:schemeClr val="bg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3644716" y="5859440"/>
            <a:ext cx="2146484" cy="536167"/>
          </a:xfrm>
        </p:spPr>
        <p:txBody>
          <a:bodyPr anchor="b" anchorCtr="0">
            <a:noAutofit/>
          </a:bodyPr>
          <a:lstStyle>
            <a:lvl1pPr marL="0" indent="0" algn="l">
              <a:lnSpc>
                <a:spcPct val="90000"/>
              </a:lnSpc>
              <a:spcBef>
                <a:spcPts val="0"/>
              </a:spcBef>
              <a:buNone/>
              <a:defRPr sz="3200" cap="none" baseline="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644716" y="4237089"/>
            <a:ext cx="4947741" cy="1525083"/>
          </a:xfrm>
        </p:spPr>
        <p:txBody>
          <a:bodyPr>
            <a:noAutofit/>
          </a:bodyPr>
          <a:lstStyle>
            <a:lvl1pPr indent="0">
              <a:lnSpc>
                <a:spcPts val="5100"/>
              </a:lnSpc>
              <a:defRPr sz="48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3644716" y="5859440"/>
            <a:ext cx="2146484" cy="536167"/>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568" y="392415"/>
            <a:ext cx="8444818" cy="1069848"/>
          </a:xfrm>
          <a:prstGeom prst="rect">
            <a:avLst/>
          </a:prstGeom>
        </p:spPr>
        <p:txBody>
          <a:bodyPr vert="horz" lIns="91440" tIns="45720" rIns="91440" bIns="45720" rtlCol="0" anchor="t" anchorCtr="0">
            <a:noAutofit/>
          </a:bodyPr>
          <a:lstStyle/>
          <a:p>
            <a:r>
              <a:rPr lang="en-US" dirty="0"/>
              <a:t>Click to add title</a:t>
            </a:r>
            <a:endParaRPr lang="en-CA" dirty="0"/>
          </a:p>
        </p:txBody>
      </p:sp>
      <p:sp>
        <p:nvSpPr>
          <p:cNvPr id="3" name="Text Placeholder 2"/>
          <p:cNvSpPr>
            <a:spLocks noGrp="1"/>
          </p:cNvSpPr>
          <p:nvPr>
            <p:ph type="body" idx="1"/>
          </p:nvPr>
        </p:nvSpPr>
        <p:spPr>
          <a:xfrm>
            <a:off x="365568" y="1472184"/>
            <a:ext cx="8444818" cy="421263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	</a:t>
            </a:r>
          </a:p>
          <a:p>
            <a:pPr lvl="2"/>
            <a:r>
              <a:rPr lang="en-US" dirty="0"/>
              <a:t>Third level</a:t>
            </a:r>
          </a:p>
          <a:p>
            <a:pPr lvl="3"/>
            <a:r>
              <a:rPr lang="en-US" dirty="0"/>
              <a:t>Fourth level</a:t>
            </a:r>
          </a:p>
        </p:txBody>
      </p:sp>
      <p:sp>
        <p:nvSpPr>
          <p:cNvPr id="5" name="Date Placeholder 4"/>
          <p:cNvSpPr>
            <a:spLocks noGrp="1"/>
          </p:cNvSpPr>
          <p:nvPr>
            <p:ph type="dt" sz="half" idx="2"/>
          </p:nvPr>
        </p:nvSpPr>
        <p:spPr>
          <a:xfrm>
            <a:off x="5736167" y="6155267"/>
            <a:ext cx="2400299" cy="365125"/>
          </a:xfrm>
          <a:prstGeom prst="rect">
            <a:avLst/>
          </a:prstGeom>
        </p:spPr>
        <p:txBody>
          <a:bodyPr vert="horz" lIns="91440" tIns="45720" rIns="91440" bIns="45720" rtlCol="0" anchor="ctr"/>
          <a:lstStyle>
            <a:lvl1pPr algn="r">
              <a:defRPr sz="1400" baseline="0">
                <a:solidFill>
                  <a:schemeClr val="tx1"/>
                </a:solidFill>
              </a:defRPr>
            </a:lvl1pPr>
          </a:lstStyle>
          <a:p>
            <a:fld id="{C767B4DC-1D97-4108-8537-8CF37A3E3692}" type="datetime4">
              <a:rPr lang="en-US" smtClean="0"/>
              <a:t>April 8, 2023</a:t>
            </a:fld>
            <a:endParaRPr lang="en-US" dirty="0"/>
          </a:p>
        </p:txBody>
      </p:sp>
      <p:sp>
        <p:nvSpPr>
          <p:cNvPr id="8" name="Slide Number Placeholder 7"/>
          <p:cNvSpPr>
            <a:spLocks noGrp="1"/>
          </p:cNvSpPr>
          <p:nvPr>
            <p:ph type="sldNum" sz="quarter" idx="4"/>
          </p:nvPr>
        </p:nvSpPr>
        <p:spPr>
          <a:xfrm>
            <a:off x="8128000" y="6155267"/>
            <a:ext cx="675216"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42414861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64" r:id="rId4"/>
    <p:sldLayoutId id="2147483666" r:id="rId5"/>
    <p:sldLayoutId id="2147483667" r:id="rId6"/>
    <p:sldLayoutId id="2147483669" r:id="rId7"/>
    <p:sldLayoutId id="2147483671" r:id="rId8"/>
    <p:sldLayoutId id="2147483673" r:id="rId9"/>
    <p:sldLayoutId id="2147483674"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 id="2147483676" r:id="rId19"/>
    <p:sldLayoutId id="2147483678" r:id="rId20"/>
    <p:sldLayoutId id="2147483680" r:id="rId21"/>
    <p:sldLayoutId id="2147483661" r:id="rId22"/>
    <p:sldLayoutId id="2147483662" r:id="rId23"/>
  </p:sldLayoutIdLst>
  <p:hf hdr="0" ftr="0"/>
  <p:txStyles>
    <p:titleStyle>
      <a:lvl1pPr indent="-347472" algn="l" defTabSz="914400" rtl="0" eaLnBrk="1" latinLnBrk="0" hangingPunct="1">
        <a:lnSpc>
          <a:spcPts val="2660"/>
        </a:lnSpc>
        <a:spcBef>
          <a:spcPct val="0"/>
        </a:spcBef>
        <a:buNone/>
        <a:defRPr sz="2800" b="1" kern="1200" cap="none" baseline="0">
          <a:solidFill>
            <a:schemeClr val="tx2"/>
          </a:solidFill>
          <a:latin typeface="+mj-lt"/>
          <a:ea typeface="+mj-ea"/>
          <a:cs typeface="+mj-cs"/>
        </a:defRPr>
      </a:lvl1pPr>
    </p:titleStyle>
    <p:bodyStyle>
      <a:lvl1pPr marL="230400" indent="-230400" algn="l" defTabSz="914400" rtl="0" eaLnBrk="1" latinLnBrk="0" hangingPunct="1">
        <a:spcBef>
          <a:spcPct val="20000"/>
        </a:spcBef>
        <a:buClr>
          <a:schemeClr val="tx1"/>
        </a:buClr>
        <a:buFont typeface="Arial"/>
        <a:buChar char="•"/>
        <a:defRPr sz="2500" kern="1200">
          <a:solidFill>
            <a:schemeClr val="tx1"/>
          </a:solidFill>
          <a:latin typeface="+mn-lt"/>
          <a:ea typeface="+mn-ea"/>
          <a:cs typeface="+mn-cs"/>
        </a:defRPr>
      </a:lvl1pPr>
      <a:lvl2pPr marL="457200" indent="-230400" algn="l" defTabSz="914400" rtl="0" eaLnBrk="1" latinLnBrk="0" hangingPunct="1">
        <a:spcBef>
          <a:spcPts val="672"/>
        </a:spcBef>
        <a:buClr>
          <a:schemeClr val="tx1"/>
        </a:buClr>
        <a:buFont typeface="Arial"/>
        <a:buChar char="•"/>
        <a:defRPr sz="2100" kern="1200">
          <a:solidFill>
            <a:schemeClr val="tx1"/>
          </a:solidFill>
          <a:latin typeface="+mn-lt"/>
          <a:ea typeface="+mn-ea"/>
          <a:cs typeface="+mn-cs"/>
        </a:defRPr>
      </a:lvl2pPr>
      <a:lvl3pPr marL="687600" indent="-228600" algn="l" defTabSz="914400" rtl="0" eaLnBrk="1" latinLnBrk="0" hangingPunct="1">
        <a:lnSpc>
          <a:spcPct val="100000"/>
        </a:lnSpc>
        <a:spcBef>
          <a:spcPts val="576"/>
        </a:spcBef>
        <a:buClr>
          <a:schemeClr val="tx1"/>
        </a:buClr>
        <a:buFont typeface="Arial"/>
        <a:buChar char="•"/>
        <a:defRPr sz="1700" kern="1200">
          <a:solidFill>
            <a:schemeClr val="tx1"/>
          </a:solidFill>
          <a:latin typeface="+mn-lt"/>
          <a:ea typeface="+mn-ea"/>
          <a:cs typeface="+mn-cs"/>
        </a:defRPr>
      </a:lvl3pPr>
      <a:lvl4pPr marL="914400" indent="-230400" algn="l" defTabSz="914400" rtl="0" eaLnBrk="1" latinLnBrk="0" hangingPunct="1">
        <a:lnSpc>
          <a:spcPct val="100000"/>
        </a:lnSpc>
        <a:spcBef>
          <a:spcPts val="480"/>
        </a:spcBef>
        <a:buClr>
          <a:schemeClr val="tx1"/>
        </a:buClr>
        <a:buFont typeface="Arial"/>
        <a:buChar char="•"/>
        <a:defRPr sz="1500" kern="1200">
          <a:solidFill>
            <a:schemeClr val="tx1"/>
          </a:solidFill>
          <a:latin typeface="+mn-lt"/>
          <a:ea typeface="+mn-ea"/>
          <a:cs typeface="+mn-cs"/>
        </a:defRPr>
      </a:lvl4pPr>
      <a:lvl5pPr marL="914400" indent="-228600" algn="l" defTabSz="914400" rtl="0" eaLnBrk="1" latinLnBrk="0" hangingPunct="1">
        <a:lnSpc>
          <a:spcPts val="2100"/>
        </a:lnSpc>
        <a:spcBef>
          <a:spcPts val="0"/>
        </a:spcBef>
        <a:buClr>
          <a:srgbClr val="3CA9E0"/>
        </a:buClr>
        <a:buFont typeface="Arial" pitchFamily="34" charset="0"/>
        <a:buChar char="•"/>
        <a:defRPr sz="1500" kern="1200">
          <a:solidFill>
            <a:srgbClr val="646464"/>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hyperlink" Target="https://github.com/mcnenlyj/MississaugaBusinesses" TargetMode="Externa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79002" y="396621"/>
            <a:ext cx="3658844" cy="2981242"/>
          </a:xfrm>
        </p:spPr>
        <p:txBody>
          <a:bodyPr/>
          <a:lstStyle/>
          <a:p>
            <a:r>
              <a:rPr lang="en-CA" sz="3600" dirty="0"/>
              <a:t>The Effect of Covid in the Early Stages on Mississauga Businesses</a:t>
            </a:r>
            <a:endParaRPr lang="en-US" sz="3600" dirty="0"/>
          </a:p>
        </p:txBody>
      </p:sp>
      <p:sp>
        <p:nvSpPr>
          <p:cNvPr id="3" name="Subtitle 2"/>
          <p:cNvSpPr>
            <a:spLocks noGrp="1"/>
          </p:cNvSpPr>
          <p:nvPr>
            <p:ph type="subTitle" idx="1"/>
          </p:nvPr>
        </p:nvSpPr>
        <p:spPr>
          <a:xfrm>
            <a:off x="379002" y="3914940"/>
            <a:ext cx="4113170" cy="1072335"/>
          </a:xfrm>
        </p:spPr>
        <p:txBody>
          <a:bodyPr/>
          <a:lstStyle/>
          <a:p>
            <a:r>
              <a:rPr lang="en-CA" dirty="0"/>
              <a:t>Jennifer McNenly</a:t>
            </a:r>
          </a:p>
          <a:p>
            <a:r>
              <a:rPr lang="en-CA" sz="2800" dirty="0"/>
              <a:t>Student ID# 500105361</a:t>
            </a:r>
          </a:p>
          <a:p>
            <a:r>
              <a:rPr lang="en-CA" sz="2800" dirty="0"/>
              <a:t>April 7, 2023</a:t>
            </a:r>
            <a:endParaRPr lang="en-US" sz="2800" dirty="0"/>
          </a:p>
        </p:txBody>
      </p:sp>
    </p:spTree>
    <p:extLst>
      <p:ext uri="{BB962C8B-B14F-4D97-AF65-F5344CB8AC3E}">
        <p14:creationId xmlns:p14="http://schemas.microsoft.com/office/powerpoint/2010/main" val="76914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43525D4-8CF3-4F24-A663-C6F616FDCFBD}"/>
              </a:ext>
            </a:extLst>
          </p:cNvPr>
          <p:cNvSpPr>
            <a:spLocks noGrp="1"/>
          </p:cNvSpPr>
          <p:nvPr>
            <p:ph type="dt" sz="half" idx="2"/>
          </p:nvPr>
        </p:nvSpPr>
        <p:spPr/>
        <p:txBody>
          <a:bodyPr/>
          <a:lstStyle/>
          <a:p>
            <a:fld id="{C966D932-33FE-417A-85F6-23BCBAA4A674}" type="datetime4">
              <a:rPr lang="en-US" smtClean="0"/>
              <a:t>April 8, 2023</a:t>
            </a:fld>
            <a:r>
              <a:rPr lang="en-CA"/>
              <a:t>     |</a:t>
            </a:r>
            <a:endParaRPr lang="en-US" dirty="0"/>
          </a:p>
        </p:txBody>
      </p:sp>
      <p:sp>
        <p:nvSpPr>
          <p:cNvPr id="4" name="Slide Number Placeholder 3">
            <a:extLst>
              <a:ext uri="{FF2B5EF4-FFF2-40B4-BE49-F238E27FC236}">
                <a16:creationId xmlns:a16="http://schemas.microsoft.com/office/drawing/2014/main" id="{F504D497-82C8-4222-9F05-E713B14FEFBA}"/>
              </a:ext>
            </a:extLst>
          </p:cNvPr>
          <p:cNvSpPr>
            <a:spLocks noGrp="1"/>
          </p:cNvSpPr>
          <p:nvPr>
            <p:ph type="sldNum" sz="quarter" idx="4"/>
          </p:nvPr>
        </p:nvSpPr>
        <p:spPr/>
        <p:txBody>
          <a:bodyPr/>
          <a:lstStyle/>
          <a:p>
            <a:fld id="{E9E0D846-2D6A-8643-B2BF-83884A821236}" type="slidenum">
              <a:rPr lang="en-US" smtClean="0"/>
              <a:pPr/>
              <a:t>10</a:t>
            </a:fld>
            <a:endParaRPr lang="en-US" dirty="0"/>
          </a:p>
        </p:txBody>
      </p:sp>
      <p:pic>
        <p:nvPicPr>
          <p:cNvPr id="15" name="Picture Placeholder 14">
            <a:extLst>
              <a:ext uri="{FF2B5EF4-FFF2-40B4-BE49-F238E27FC236}">
                <a16:creationId xmlns:a16="http://schemas.microsoft.com/office/drawing/2014/main" id="{43B118FD-DD2F-0470-69B3-560D25B70D7E}"/>
              </a:ext>
            </a:extLst>
          </p:cNvPr>
          <p:cNvPicPr>
            <a:picLocks noGrp="1" noChangeAspect="1"/>
          </p:cNvPicPr>
          <p:nvPr>
            <p:ph type="pic" sz="quarter" idx="10"/>
          </p:nvPr>
        </p:nvPicPr>
        <p:blipFill rotWithShape="1">
          <a:blip r:embed="rId3"/>
          <a:srcRect t="-2094" b="-2094"/>
          <a:stretch/>
        </p:blipFill>
        <p:spPr/>
      </p:pic>
    </p:spTree>
    <p:extLst>
      <p:ext uri="{BB962C8B-B14F-4D97-AF65-F5344CB8AC3E}">
        <p14:creationId xmlns:p14="http://schemas.microsoft.com/office/powerpoint/2010/main" val="10338887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a:extLst>
              <a:ext uri="{FF2B5EF4-FFF2-40B4-BE49-F238E27FC236}">
                <a16:creationId xmlns:a16="http://schemas.microsoft.com/office/drawing/2014/main" id="{C167FC40-8E25-7EF8-B6BE-05BDC42BAB21}"/>
              </a:ext>
            </a:extLst>
          </p:cNvPr>
          <p:cNvPicPr>
            <a:picLocks noGrp="1" noChangeAspect="1"/>
          </p:cNvPicPr>
          <p:nvPr>
            <p:ph type="pic" sz="quarter" idx="11"/>
          </p:nvPr>
        </p:nvPicPr>
        <p:blipFill rotWithShape="1">
          <a:blip r:embed="rId3"/>
          <a:srcRect t="-10292" b="-19566"/>
          <a:stretch/>
        </p:blipFill>
        <p:spPr>
          <a:xfrm>
            <a:off x="3804114" y="1465320"/>
            <a:ext cx="5339886" cy="4229423"/>
          </a:xfrm>
          <a:noFill/>
        </p:spPr>
      </p:pic>
      <p:sp>
        <p:nvSpPr>
          <p:cNvPr id="8" name="Title 7">
            <a:extLst>
              <a:ext uri="{FF2B5EF4-FFF2-40B4-BE49-F238E27FC236}">
                <a16:creationId xmlns:a16="http://schemas.microsoft.com/office/drawing/2014/main" id="{873232B1-F8F4-CDAD-C4A3-1646A8CDC987}"/>
              </a:ext>
            </a:extLst>
          </p:cNvPr>
          <p:cNvSpPr>
            <a:spLocks noGrp="1"/>
          </p:cNvSpPr>
          <p:nvPr>
            <p:ph type="title"/>
          </p:nvPr>
        </p:nvSpPr>
        <p:spPr/>
        <p:txBody>
          <a:bodyPr/>
          <a:lstStyle/>
          <a:p>
            <a:r>
              <a:rPr lang="en-CA" dirty="0"/>
              <a:t>Business Closures by Age </a:t>
            </a:r>
            <a:br>
              <a:rPr lang="en-CA" dirty="0"/>
            </a:br>
            <a:r>
              <a:rPr lang="en-CA" dirty="0"/>
              <a:t>(number of years listed in the Directory)</a:t>
            </a:r>
            <a:endParaRPr lang="en-US" dirty="0"/>
          </a:p>
        </p:txBody>
      </p:sp>
      <p:sp>
        <p:nvSpPr>
          <p:cNvPr id="4" name="Date Placeholder 3">
            <a:extLst>
              <a:ext uri="{FF2B5EF4-FFF2-40B4-BE49-F238E27FC236}">
                <a16:creationId xmlns:a16="http://schemas.microsoft.com/office/drawing/2014/main" id="{7C2F05F5-688E-4315-A46B-956378FC1534}"/>
              </a:ext>
            </a:extLst>
          </p:cNvPr>
          <p:cNvSpPr>
            <a:spLocks noGrp="1"/>
          </p:cNvSpPr>
          <p:nvPr>
            <p:ph type="dt" sz="half" idx="2"/>
          </p:nvPr>
        </p:nvSpPr>
        <p:spPr/>
        <p:txBody>
          <a:bodyPr/>
          <a:lstStyle/>
          <a:p>
            <a:fld id="{9507AF2A-5640-4D09-9ECE-6C97450D86E2}" type="datetime4">
              <a:rPr lang="en-US" smtClean="0"/>
              <a:t>April 8, 2023</a:t>
            </a:fld>
            <a:r>
              <a:rPr lang="en-CA"/>
              <a:t>     |</a:t>
            </a:r>
            <a:endParaRPr lang="en-US" dirty="0"/>
          </a:p>
        </p:txBody>
      </p:sp>
      <p:sp>
        <p:nvSpPr>
          <p:cNvPr id="5" name="Slide Number Placeholder 4">
            <a:extLst>
              <a:ext uri="{FF2B5EF4-FFF2-40B4-BE49-F238E27FC236}">
                <a16:creationId xmlns:a16="http://schemas.microsoft.com/office/drawing/2014/main" id="{1F624CFB-5D07-4197-B5F2-3D9EC50EF1CE}"/>
              </a:ext>
            </a:extLst>
          </p:cNvPr>
          <p:cNvSpPr>
            <a:spLocks noGrp="1"/>
          </p:cNvSpPr>
          <p:nvPr>
            <p:ph type="sldNum" sz="quarter" idx="4"/>
          </p:nvPr>
        </p:nvSpPr>
        <p:spPr/>
        <p:txBody>
          <a:bodyPr/>
          <a:lstStyle/>
          <a:p>
            <a:fld id="{E9E0D846-2D6A-8643-B2BF-83884A821236}" type="slidenum">
              <a:rPr lang="en-US" smtClean="0"/>
              <a:pPr/>
              <a:t>11</a:t>
            </a:fld>
            <a:endParaRPr lang="en-US" dirty="0"/>
          </a:p>
        </p:txBody>
      </p:sp>
      <p:sp>
        <p:nvSpPr>
          <p:cNvPr id="11" name="Content Placeholder 10">
            <a:extLst>
              <a:ext uri="{FF2B5EF4-FFF2-40B4-BE49-F238E27FC236}">
                <a16:creationId xmlns:a16="http://schemas.microsoft.com/office/drawing/2014/main" id="{65ACFE3B-FA14-E59D-4D1B-739ECF7D484C}"/>
              </a:ext>
            </a:extLst>
          </p:cNvPr>
          <p:cNvSpPr>
            <a:spLocks noGrp="1"/>
          </p:cNvSpPr>
          <p:nvPr>
            <p:ph idx="1"/>
          </p:nvPr>
        </p:nvSpPr>
        <p:spPr/>
        <p:txBody>
          <a:bodyPr/>
          <a:lstStyle/>
          <a:p>
            <a:r>
              <a:rPr lang="en-CA" dirty="0"/>
              <a:t>Businesses that were the oldest were the hardest hit with closures after 2019</a:t>
            </a:r>
          </a:p>
          <a:p>
            <a:endParaRPr lang="en-CA" dirty="0"/>
          </a:p>
          <a:p>
            <a:endParaRPr lang="en-US" dirty="0"/>
          </a:p>
        </p:txBody>
      </p:sp>
    </p:spTree>
    <p:extLst>
      <p:ext uri="{BB962C8B-B14F-4D97-AF65-F5344CB8AC3E}">
        <p14:creationId xmlns:p14="http://schemas.microsoft.com/office/powerpoint/2010/main" val="2628571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CE25AEE5-C77E-21B3-47D8-C317FE408BB9}"/>
              </a:ext>
            </a:extLst>
          </p:cNvPr>
          <p:cNvPicPr>
            <a:picLocks noGrp="1" noChangeAspect="1"/>
          </p:cNvPicPr>
          <p:nvPr>
            <p:ph type="pic" sz="quarter" idx="10"/>
          </p:nvPr>
        </p:nvPicPr>
        <p:blipFill rotWithShape="1">
          <a:blip r:embed="rId3"/>
          <a:srcRect t="-5713" b="-5713"/>
          <a:stretch/>
        </p:blipFill>
        <p:spPr/>
      </p:pic>
      <p:sp>
        <p:nvSpPr>
          <p:cNvPr id="3" name="Date Placeholder 2">
            <a:extLst>
              <a:ext uri="{FF2B5EF4-FFF2-40B4-BE49-F238E27FC236}">
                <a16:creationId xmlns:a16="http://schemas.microsoft.com/office/drawing/2014/main" id="{02EA3E8A-9B49-B522-6674-D37456F55E20}"/>
              </a:ext>
            </a:extLst>
          </p:cNvPr>
          <p:cNvSpPr>
            <a:spLocks noGrp="1"/>
          </p:cNvSpPr>
          <p:nvPr>
            <p:ph type="dt" sz="half" idx="2"/>
          </p:nvPr>
        </p:nvSpPr>
        <p:spPr/>
        <p:txBody>
          <a:bodyPr/>
          <a:lstStyle/>
          <a:p>
            <a:fld id="{C16F859B-D459-498F-A8B6-46F0A2E32664}" type="datetime4">
              <a:rPr lang="en-US" smtClean="0"/>
              <a:t>April 8, 2023</a:t>
            </a:fld>
            <a:r>
              <a:rPr lang="en-CA"/>
              <a:t>     |</a:t>
            </a:r>
            <a:endParaRPr lang="en-US" dirty="0"/>
          </a:p>
        </p:txBody>
      </p:sp>
      <p:sp>
        <p:nvSpPr>
          <p:cNvPr id="4" name="Slide Number Placeholder 3">
            <a:extLst>
              <a:ext uri="{FF2B5EF4-FFF2-40B4-BE49-F238E27FC236}">
                <a16:creationId xmlns:a16="http://schemas.microsoft.com/office/drawing/2014/main" id="{CDD5F34D-F69B-49B3-6E99-6AA1EBBC3901}"/>
              </a:ext>
            </a:extLst>
          </p:cNvPr>
          <p:cNvSpPr>
            <a:spLocks noGrp="1"/>
          </p:cNvSpPr>
          <p:nvPr>
            <p:ph type="sldNum" sz="quarter" idx="4"/>
          </p:nvPr>
        </p:nvSpPr>
        <p:spPr/>
        <p:txBody>
          <a:bodyPr/>
          <a:lstStyle/>
          <a:p>
            <a:fld id="{E9E0D846-2D6A-8643-B2BF-83884A821236}" type="slidenum">
              <a:rPr lang="en-US" smtClean="0"/>
              <a:pPr/>
              <a:t>12</a:t>
            </a:fld>
            <a:endParaRPr lang="en-US" dirty="0"/>
          </a:p>
        </p:txBody>
      </p:sp>
    </p:spTree>
    <p:extLst>
      <p:ext uri="{BB962C8B-B14F-4D97-AF65-F5344CB8AC3E}">
        <p14:creationId xmlns:p14="http://schemas.microsoft.com/office/powerpoint/2010/main" val="8417885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a:extLst>
              <a:ext uri="{FF2B5EF4-FFF2-40B4-BE49-F238E27FC236}">
                <a16:creationId xmlns:a16="http://schemas.microsoft.com/office/drawing/2014/main" id="{B32BCE59-D533-1337-E97B-B6E3FDBBD006}"/>
              </a:ext>
            </a:extLst>
          </p:cNvPr>
          <p:cNvPicPr>
            <a:picLocks noGrp="1" noChangeAspect="1"/>
          </p:cNvPicPr>
          <p:nvPr>
            <p:ph type="pic" sz="quarter" idx="10"/>
          </p:nvPr>
        </p:nvPicPr>
        <p:blipFill rotWithShape="1">
          <a:blip r:embed="rId2"/>
          <a:srcRect t="-5713" b="-5713"/>
          <a:stretch/>
        </p:blipFill>
        <p:spPr/>
      </p:pic>
      <p:sp>
        <p:nvSpPr>
          <p:cNvPr id="3" name="Date Placeholder 2">
            <a:extLst>
              <a:ext uri="{FF2B5EF4-FFF2-40B4-BE49-F238E27FC236}">
                <a16:creationId xmlns:a16="http://schemas.microsoft.com/office/drawing/2014/main" id="{D17C6D2F-4937-4BD0-9263-DE54DFAE7AC9}"/>
              </a:ext>
            </a:extLst>
          </p:cNvPr>
          <p:cNvSpPr>
            <a:spLocks noGrp="1"/>
          </p:cNvSpPr>
          <p:nvPr>
            <p:ph type="dt" sz="half" idx="2"/>
          </p:nvPr>
        </p:nvSpPr>
        <p:spPr/>
        <p:txBody>
          <a:bodyPr/>
          <a:lstStyle/>
          <a:p>
            <a:fld id="{C16F859B-D459-498F-A8B6-46F0A2E32664}" type="datetime4">
              <a:rPr lang="en-US" smtClean="0"/>
              <a:t>April 8, 2023</a:t>
            </a:fld>
            <a:r>
              <a:rPr lang="en-CA"/>
              <a:t>     |</a:t>
            </a:r>
            <a:endParaRPr lang="en-US" dirty="0"/>
          </a:p>
        </p:txBody>
      </p:sp>
      <p:sp>
        <p:nvSpPr>
          <p:cNvPr id="4" name="Slide Number Placeholder 3">
            <a:extLst>
              <a:ext uri="{FF2B5EF4-FFF2-40B4-BE49-F238E27FC236}">
                <a16:creationId xmlns:a16="http://schemas.microsoft.com/office/drawing/2014/main" id="{70E442E7-632D-E6AB-AA36-4E462058E7E8}"/>
              </a:ext>
            </a:extLst>
          </p:cNvPr>
          <p:cNvSpPr>
            <a:spLocks noGrp="1"/>
          </p:cNvSpPr>
          <p:nvPr>
            <p:ph type="sldNum" sz="quarter" idx="4"/>
          </p:nvPr>
        </p:nvSpPr>
        <p:spPr/>
        <p:txBody>
          <a:bodyPr/>
          <a:lstStyle/>
          <a:p>
            <a:fld id="{E9E0D846-2D6A-8643-B2BF-83884A821236}" type="slidenum">
              <a:rPr lang="en-US" smtClean="0"/>
              <a:pPr/>
              <a:t>13</a:t>
            </a:fld>
            <a:endParaRPr lang="en-US" dirty="0"/>
          </a:p>
        </p:txBody>
      </p:sp>
    </p:spTree>
    <p:extLst>
      <p:ext uri="{BB962C8B-B14F-4D97-AF65-F5344CB8AC3E}">
        <p14:creationId xmlns:p14="http://schemas.microsoft.com/office/powerpoint/2010/main" val="39141794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6A6B2D24-216C-41AC-BB87-681A6D48C6B7}"/>
              </a:ext>
            </a:extLst>
          </p:cNvPr>
          <p:cNvSpPr>
            <a:spLocks noGrp="1"/>
          </p:cNvSpPr>
          <p:nvPr>
            <p:ph type="dt" sz="half" idx="2"/>
          </p:nvPr>
        </p:nvSpPr>
        <p:spPr/>
        <p:txBody>
          <a:bodyPr/>
          <a:lstStyle/>
          <a:p>
            <a:fld id="{C16F859B-D459-498F-A8B6-46F0A2E32664}" type="datetime4">
              <a:rPr lang="en-US" smtClean="0"/>
              <a:t>April 8, 2023</a:t>
            </a:fld>
            <a:r>
              <a:rPr lang="en-CA"/>
              <a:t>     |</a:t>
            </a:r>
            <a:endParaRPr lang="en-US" dirty="0"/>
          </a:p>
        </p:txBody>
      </p:sp>
      <p:sp>
        <p:nvSpPr>
          <p:cNvPr id="4" name="Slide Number Placeholder 3">
            <a:extLst>
              <a:ext uri="{FF2B5EF4-FFF2-40B4-BE49-F238E27FC236}">
                <a16:creationId xmlns:a16="http://schemas.microsoft.com/office/drawing/2014/main" id="{6C1B3963-514C-A851-6D45-8D99B2648ED3}"/>
              </a:ext>
            </a:extLst>
          </p:cNvPr>
          <p:cNvSpPr>
            <a:spLocks noGrp="1"/>
          </p:cNvSpPr>
          <p:nvPr>
            <p:ph type="sldNum" sz="quarter" idx="4"/>
          </p:nvPr>
        </p:nvSpPr>
        <p:spPr/>
        <p:txBody>
          <a:bodyPr/>
          <a:lstStyle/>
          <a:p>
            <a:fld id="{E9E0D846-2D6A-8643-B2BF-83884A821236}" type="slidenum">
              <a:rPr lang="en-US" smtClean="0"/>
              <a:pPr/>
              <a:t>14</a:t>
            </a:fld>
            <a:endParaRPr lang="en-US" dirty="0"/>
          </a:p>
        </p:txBody>
      </p:sp>
      <p:pic>
        <p:nvPicPr>
          <p:cNvPr id="14" name="Picture Placeholder 13">
            <a:extLst>
              <a:ext uri="{FF2B5EF4-FFF2-40B4-BE49-F238E27FC236}">
                <a16:creationId xmlns:a16="http://schemas.microsoft.com/office/drawing/2014/main" id="{06C4DB89-5641-3DA3-536E-FB1C2EB9B759}"/>
              </a:ext>
            </a:extLst>
          </p:cNvPr>
          <p:cNvPicPr>
            <a:picLocks noGrp="1" noChangeAspect="1"/>
          </p:cNvPicPr>
          <p:nvPr>
            <p:ph type="pic" sz="quarter" idx="10"/>
          </p:nvPr>
        </p:nvPicPr>
        <p:blipFill rotWithShape="1">
          <a:blip r:embed="rId2"/>
          <a:srcRect l="-6645" r="-6645"/>
          <a:stretch/>
        </p:blipFill>
        <p:spPr/>
      </p:pic>
    </p:spTree>
    <p:extLst>
      <p:ext uri="{BB962C8B-B14F-4D97-AF65-F5344CB8AC3E}">
        <p14:creationId xmlns:p14="http://schemas.microsoft.com/office/powerpoint/2010/main" val="40230211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Placeholder 17">
            <a:extLst>
              <a:ext uri="{FF2B5EF4-FFF2-40B4-BE49-F238E27FC236}">
                <a16:creationId xmlns:a16="http://schemas.microsoft.com/office/drawing/2014/main" id="{FCC34FC6-0851-2634-6C5A-3EB825C62E94}"/>
              </a:ext>
            </a:extLst>
          </p:cNvPr>
          <p:cNvPicPr preferRelativeResize="0">
            <a:picLocks noGrp="1"/>
          </p:cNvPicPr>
          <p:nvPr>
            <p:ph type="pic" sz="quarter" idx="11"/>
          </p:nvPr>
        </p:nvPicPr>
        <p:blipFill>
          <a:blip r:embed="rId2">
            <a:extLst>
              <a:ext uri="{28A0092B-C50C-407E-A947-70E740481C1C}">
                <a14:useLocalDpi xmlns:a14="http://schemas.microsoft.com/office/drawing/2010/main" val="0"/>
              </a:ext>
            </a:extLst>
          </a:blip>
          <a:stretch>
            <a:fillRect/>
          </a:stretch>
        </p:blipFill>
        <p:spPr>
          <a:xfrm>
            <a:off x="4266327" y="1472184"/>
            <a:ext cx="4544059" cy="2772162"/>
          </a:xfrm>
        </p:spPr>
      </p:pic>
      <p:sp>
        <p:nvSpPr>
          <p:cNvPr id="3" name="Title 2"/>
          <p:cNvSpPr>
            <a:spLocks noGrp="1"/>
          </p:cNvSpPr>
          <p:nvPr>
            <p:ph type="title"/>
          </p:nvPr>
        </p:nvSpPr>
        <p:spPr/>
        <p:txBody>
          <a:bodyPr/>
          <a:lstStyle/>
          <a:p>
            <a:r>
              <a:rPr lang="en-CA" dirty="0"/>
              <a:t>BONUS! 2022 Data was released March 30, 2023</a:t>
            </a:r>
            <a:endParaRPr lang="en-US" dirty="0"/>
          </a:p>
        </p:txBody>
      </p:sp>
      <p:sp>
        <p:nvSpPr>
          <p:cNvPr id="4" name="Content Placeholder 3"/>
          <p:cNvSpPr>
            <a:spLocks noGrp="1"/>
          </p:cNvSpPr>
          <p:nvPr>
            <p:ph idx="1"/>
          </p:nvPr>
        </p:nvSpPr>
        <p:spPr>
          <a:xfrm>
            <a:off x="365567" y="1472184"/>
            <a:ext cx="3900760" cy="4765654"/>
          </a:xfrm>
        </p:spPr>
        <p:txBody>
          <a:bodyPr>
            <a:normAutofit lnSpcReduction="10000"/>
          </a:bodyPr>
          <a:lstStyle/>
          <a:p>
            <a:r>
              <a:rPr lang="en-CA" dirty="0"/>
              <a:t>All sizes of businesses rebounded except </a:t>
            </a:r>
            <a:r>
              <a:rPr lang="en-CA" b="1" dirty="0"/>
              <a:t>1-4 </a:t>
            </a:r>
            <a:r>
              <a:rPr lang="en-CA" dirty="0"/>
              <a:t>and </a:t>
            </a:r>
            <a:r>
              <a:rPr lang="en-CA" b="1" dirty="0"/>
              <a:t>500-999 </a:t>
            </a:r>
            <a:r>
              <a:rPr lang="en-CA" dirty="0"/>
              <a:t>employees</a:t>
            </a:r>
          </a:p>
          <a:p>
            <a:r>
              <a:rPr lang="en-CA" dirty="0"/>
              <a:t>All industries rebounded except </a:t>
            </a:r>
          </a:p>
          <a:p>
            <a:pPr lvl="1"/>
            <a:r>
              <a:rPr lang="en-CA" sz="2000" b="1" dirty="0"/>
              <a:t>Wholesale Trade</a:t>
            </a:r>
          </a:p>
          <a:p>
            <a:pPr lvl="1"/>
            <a:r>
              <a:rPr lang="en-CA" sz="2000" b="1" dirty="0"/>
              <a:t>Transportation and Warehousing</a:t>
            </a:r>
          </a:p>
          <a:p>
            <a:pPr lvl="1"/>
            <a:r>
              <a:rPr lang="en-CA" sz="2000" b="1" dirty="0"/>
              <a:t>Real Estate and Rental and Leasing</a:t>
            </a:r>
          </a:p>
          <a:p>
            <a:pPr lvl="1"/>
            <a:r>
              <a:rPr lang="en-CA" sz="2000" b="1" dirty="0"/>
              <a:t>Information and Cultural Industries</a:t>
            </a:r>
          </a:p>
          <a:p>
            <a:pPr lvl="1"/>
            <a:r>
              <a:rPr lang="en-CA" sz="2000" b="1" dirty="0"/>
              <a:t>Finance and Insurance</a:t>
            </a:r>
          </a:p>
          <a:p>
            <a:endParaRPr lang="en-CA" b="1" dirty="0"/>
          </a:p>
          <a:p>
            <a:pPr marL="0" indent="0">
              <a:buNone/>
            </a:pPr>
            <a:endParaRPr lang="en-US" dirty="0"/>
          </a:p>
        </p:txBody>
      </p:sp>
      <p:sp>
        <p:nvSpPr>
          <p:cNvPr id="5" name="Date Placeholder 4">
            <a:extLst>
              <a:ext uri="{FF2B5EF4-FFF2-40B4-BE49-F238E27FC236}">
                <a16:creationId xmlns:a16="http://schemas.microsoft.com/office/drawing/2014/main" id="{DCD4900F-7217-42A9-AC14-57054DC88CE3}"/>
              </a:ext>
            </a:extLst>
          </p:cNvPr>
          <p:cNvSpPr>
            <a:spLocks noGrp="1"/>
          </p:cNvSpPr>
          <p:nvPr>
            <p:ph type="dt" sz="half" idx="2"/>
          </p:nvPr>
        </p:nvSpPr>
        <p:spPr/>
        <p:txBody>
          <a:bodyPr/>
          <a:lstStyle/>
          <a:p>
            <a:fld id="{BCBA42CB-E389-4338-A8B7-EE0CBAE9CA56}" type="datetime4">
              <a:rPr lang="en-US" smtClean="0"/>
              <a:t>April 8, 2023</a:t>
            </a:fld>
            <a:r>
              <a:rPr lang="en-CA"/>
              <a:t>     |</a:t>
            </a:r>
            <a:endParaRPr lang="en-US" dirty="0"/>
          </a:p>
        </p:txBody>
      </p:sp>
      <p:sp>
        <p:nvSpPr>
          <p:cNvPr id="6" name="Slide Number Placeholder 5">
            <a:extLst>
              <a:ext uri="{FF2B5EF4-FFF2-40B4-BE49-F238E27FC236}">
                <a16:creationId xmlns:a16="http://schemas.microsoft.com/office/drawing/2014/main" id="{EF839B10-0EF9-4E3C-AE59-87BD522AC106}"/>
              </a:ext>
            </a:extLst>
          </p:cNvPr>
          <p:cNvSpPr>
            <a:spLocks noGrp="1"/>
          </p:cNvSpPr>
          <p:nvPr>
            <p:ph type="sldNum" sz="quarter" idx="4"/>
          </p:nvPr>
        </p:nvSpPr>
        <p:spPr/>
        <p:txBody>
          <a:bodyPr/>
          <a:lstStyle/>
          <a:p>
            <a:fld id="{E9E0D846-2D6A-8643-B2BF-83884A821236}" type="slidenum">
              <a:rPr lang="en-US" smtClean="0"/>
              <a:pPr/>
              <a:t>15</a:t>
            </a:fld>
            <a:endParaRPr lang="en-US" dirty="0"/>
          </a:p>
        </p:txBody>
      </p:sp>
    </p:spTree>
    <p:extLst>
      <p:ext uri="{BB962C8B-B14F-4D97-AF65-F5344CB8AC3E}">
        <p14:creationId xmlns:p14="http://schemas.microsoft.com/office/powerpoint/2010/main" val="725469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73264" y="1214806"/>
            <a:ext cx="6823829" cy="1587867"/>
          </a:xfrm>
        </p:spPr>
        <p:txBody>
          <a:bodyPr/>
          <a:lstStyle/>
          <a:p>
            <a:r>
              <a:rPr lang="en-CA" dirty="0"/>
              <a:t>Thank you for an amazing certificate experience!</a:t>
            </a:r>
            <a:endParaRPr lang="en-US" dirty="0"/>
          </a:p>
        </p:txBody>
      </p:sp>
      <p:sp>
        <p:nvSpPr>
          <p:cNvPr id="2" name="Date Placeholder 1">
            <a:extLst>
              <a:ext uri="{FF2B5EF4-FFF2-40B4-BE49-F238E27FC236}">
                <a16:creationId xmlns:a16="http://schemas.microsoft.com/office/drawing/2014/main" id="{38EAF956-DA52-460F-B53C-287B2A17664B}"/>
              </a:ext>
            </a:extLst>
          </p:cNvPr>
          <p:cNvSpPr>
            <a:spLocks noGrp="1"/>
          </p:cNvSpPr>
          <p:nvPr>
            <p:ph type="dt" sz="half" idx="2"/>
          </p:nvPr>
        </p:nvSpPr>
        <p:spPr/>
        <p:txBody>
          <a:bodyPr/>
          <a:lstStyle/>
          <a:p>
            <a:fld id="{12E36639-2ABA-43FE-8141-8FACCB73FCEB}" type="datetime4">
              <a:rPr lang="en-US" smtClean="0"/>
              <a:t>April 8, 2023</a:t>
            </a:fld>
            <a:r>
              <a:rPr lang="en-CA"/>
              <a:t>     |</a:t>
            </a:r>
            <a:endParaRPr lang="en-US" dirty="0"/>
          </a:p>
        </p:txBody>
      </p:sp>
      <p:sp>
        <p:nvSpPr>
          <p:cNvPr id="4" name="Slide Number Placeholder 3">
            <a:extLst>
              <a:ext uri="{FF2B5EF4-FFF2-40B4-BE49-F238E27FC236}">
                <a16:creationId xmlns:a16="http://schemas.microsoft.com/office/drawing/2014/main" id="{6CDE1232-101C-4DBA-B93D-B348AB28044B}"/>
              </a:ext>
            </a:extLst>
          </p:cNvPr>
          <p:cNvSpPr>
            <a:spLocks noGrp="1"/>
          </p:cNvSpPr>
          <p:nvPr>
            <p:ph type="sldNum" sz="quarter" idx="4"/>
          </p:nvPr>
        </p:nvSpPr>
        <p:spPr/>
        <p:txBody>
          <a:bodyPr/>
          <a:lstStyle/>
          <a:p>
            <a:fld id="{E9E0D846-2D6A-8643-B2BF-83884A821236}" type="slidenum">
              <a:rPr lang="en-US" smtClean="0"/>
              <a:pPr/>
              <a:t>16</a:t>
            </a:fld>
            <a:endParaRPr lang="en-US" dirty="0"/>
          </a:p>
        </p:txBody>
      </p:sp>
    </p:spTree>
    <p:extLst>
      <p:ext uri="{BB962C8B-B14F-4D97-AF65-F5344CB8AC3E}">
        <p14:creationId xmlns:p14="http://schemas.microsoft.com/office/powerpoint/2010/main" val="506461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a:t>Research Questions &amp; </a:t>
            </a:r>
            <a:r>
              <a:rPr lang="en-CA" dirty="0" err="1"/>
              <a:t>Github</a:t>
            </a:r>
            <a:r>
              <a:rPr lang="en-CA" dirty="0"/>
              <a:t> information</a:t>
            </a:r>
            <a:endParaRPr lang="en-US" dirty="0"/>
          </a:p>
        </p:txBody>
      </p:sp>
      <p:sp>
        <p:nvSpPr>
          <p:cNvPr id="3" name="Content Placeholder 2"/>
          <p:cNvSpPr>
            <a:spLocks noGrp="1"/>
          </p:cNvSpPr>
          <p:nvPr>
            <p:ph idx="1"/>
          </p:nvPr>
        </p:nvSpPr>
        <p:spPr/>
        <p:txBody>
          <a:bodyPr/>
          <a:lstStyle/>
          <a:p>
            <a:r>
              <a:rPr lang="en-CA" sz="1800" spc="15" dirty="0">
                <a:solidFill>
                  <a:srgbClr val="202122"/>
                </a:solidFill>
                <a:effectLst/>
                <a:latin typeface="Arial" panose="020B0604020202020204" pitchFamily="34" charset="0"/>
                <a:ea typeface="Times New Roman" panose="02020603050405020304" pitchFamily="18" charset="0"/>
              </a:rPr>
              <a:t>Did the ones that failed before 2020 look like the ones that failed after 2020? </a:t>
            </a:r>
          </a:p>
          <a:p>
            <a:r>
              <a:rPr lang="en-CA" sz="1800" spc="15" dirty="0">
                <a:solidFill>
                  <a:srgbClr val="202122"/>
                </a:solidFill>
                <a:effectLst/>
                <a:latin typeface="Arial" panose="020B0604020202020204" pitchFamily="34" charset="0"/>
                <a:ea typeface="Times New Roman" panose="02020603050405020304" pitchFamily="18" charset="0"/>
              </a:rPr>
              <a:t>Which factors impacted the viability of businesses to survive during 2020, the first year of the pandemic (business size, NAICS code, location, </a:t>
            </a:r>
            <a:r>
              <a:rPr lang="en-CA" sz="1800" spc="15" dirty="0" err="1">
                <a:solidFill>
                  <a:srgbClr val="202122"/>
                </a:solidFill>
                <a:effectLst/>
                <a:latin typeface="Arial" panose="020B0604020202020204" pitchFamily="34" charset="0"/>
                <a:ea typeface="Times New Roman" panose="02020603050405020304" pitchFamily="18" charset="0"/>
              </a:rPr>
              <a:t>etc</a:t>
            </a:r>
            <a:r>
              <a:rPr lang="en-CA" sz="1800" spc="15" dirty="0">
                <a:solidFill>
                  <a:srgbClr val="202122"/>
                </a:solidFill>
                <a:effectLst/>
                <a:latin typeface="Arial" panose="020B0604020202020204" pitchFamily="34" charset="0"/>
                <a:ea typeface="Times New Roman" panose="02020603050405020304" pitchFamily="18" charset="0"/>
              </a:rPr>
              <a:t>…)?  </a:t>
            </a:r>
          </a:p>
          <a:p>
            <a:r>
              <a:rPr lang="en-CA" sz="1800" spc="15" dirty="0">
                <a:solidFill>
                  <a:srgbClr val="202122"/>
                </a:solidFill>
                <a:effectLst/>
                <a:latin typeface="Arial" panose="020B0604020202020204" pitchFamily="34" charset="0"/>
                <a:ea typeface="Times New Roman" panose="02020603050405020304" pitchFamily="18" charset="0"/>
              </a:rPr>
              <a:t>Can we forecast which businesses failed in 2020 and why?  </a:t>
            </a:r>
          </a:p>
          <a:p>
            <a:r>
              <a:rPr lang="en-CA" sz="1800" spc="15" dirty="0">
                <a:solidFill>
                  <a:srgbClr val="202122"/>
                </a:solidFill>
                <a:effectLst/>
                <a:latin typeface="Arial" panose="020B0604020202020204" pitchFamily="34" charset="0"/>
                <a:ea typeface="Times New Roman" panose="02020603050405020304" pitchFamily="18" charset="0"/>
              </a:rPr>
              <a:t>Were smaller businesses more adversely affected in certain industries? </a:t>
            </a:r>
          </a:p>
          <a:p>
            <a:r>
              <a:rPr lang="en-CA" sz="1800" spc="15" dirty="0">
                <a:solidFill>
                  <a:srgbClr val="202122"/>
                </a:solidFill>
                <a:effectLst/>
                <a:latin typeface="Arial" panose="020B0604020202020204" pitchFamily="34" charset="0"/>
                <a:ea typeface="Times New Roman" panose="02020603050405020304" pitchFamily="18" charset="0"/>
              </a:rPr>
              <a:t>Were businesses that had been in the Directory longer less likely to fail?</a:t>
            </a:r>
          </a:p>
          <a:p>
            <a:r>
              <a:rPr lang="en-CA" sz="1800" spc="15" dirty="0">
                <a:solidFill>
                  <a:srgbClr val="202122"/>
                </a:solidFill>
                <a:effectLst/>
                <a:latin typeface="Arial" panose="020B0604020202020204" pitchFamily="34" charset="0"/>
                <a:ea typeface="Times New Roman" panose="02020603050405020304" pitchFamily="18" charset="0"/>
              </a:rPr>
              <a:t>What does the latest year of the directory tell us about the current state of businesses in Mississauga? </a:t>
            </a:r>
          </a:p>
          <a:p>
            <a:r>
              <a:rPr lang="en-CA" sz="1800" spc="15" dirty="0">
                <a:solidFill>
                  <a:srgbClr val="202122"/>
                </a:solidFill>
                <a:effectLst/>
                <a:latin typeface="Arial" panose="020B0604020202020204" pitchFamily="34" charset="0"/>
                <a:ea typeface="Times New Roman" panose="02020603050405020304" pitchFamily="18" charset="0"/>
                <a:cs typeface="Arial" panose="020B0604020202020204" pitchFamily="34" charset="0"/>
              </a:rPr>
              <a:t>Did industry share shrink in certain industries?</a:t>
            </a:r>
          </a:p>
          <a:p>
            <a:endParaRPr lang="en-CA" sz="1800" spc="15" dirty="0">
              <a:solidFill>
                <a:srgbClr val="202122"/>
              </a:solidFill>
              <a:latin typeface="Arial" panose="020B0604020202020204" pitchFamily="34" charset="0"/>
              <a:ea typeface="Times New Roman" panose="02020603050405020304" pitchFamily="18" charset="0"/>
              <a:cs typeface="Arial" panose="020B0604020202020204" pitchFamily="34" charset="0"/>
            </a:endParaRPr>
          </a:p>
          <a:p>
            <a:r>
              <a:rPr lang="en-CA" sz="1800" spc="15" dirty="0" err="1">
                <a:solidFill>
                  <a:srgbClr val="202122"/>
                </a:solidFill>
                <a:effectLst/>
                <a:latin typeface="Arial" panose="020B0604020202020204" pitchFamily="34" charset="0"/>
                <a:ea typeface="Times New Roman" panose="02020603050405020304" pitchFamily="18" charset="0"/>
                <a:cs typeface="Arial" panose="020B0604020202020204" pitchFamily="34" charset="0"/>
              </a:rPr>
              <a:t>Github</a:t>
            </a:r>
            <a:r>
              <a:rPr lang="en-CA" sz="1800" spc="15" dirty="0">
                <a:solidFill>
                  <a:srgbClr val="202122"/>
                </a:solidFill>
                <a:effectLst/>
                <a:latin typeface="Arial" panose="020B0604020202020204" pitchFamily="34" charset="0"/>
                <a:ea typeface="Times New Roman" panose="02020603050405020304" pitchFamily="18" charset="0"/>
                <a:cs typeface="Arial" panose="020B0604020202020204" pitchFamily="34" charset="0"/>
              </a:rPr>
              <a:t> : </a:t>
            </a:r>
            <a:r>
              <a:rPr lang="en-CA" sz="1800" spc="15" dirty="0">
                <a:solidFill>
                  <a:srgbClr val="202122"/>
                </a:solidFill>
                <a:effectLst/>
                <a:latin typeface="Arial" panose="020B0604020202020204" pitchFamily="34" charset="0"/>
                <a:ea typeface="Times New Roman" panose="02020603050405020304" pitchFamily="18" charset="0"/>
                <a:cs typeface="Arial" panose="020B0604020202020204" pitchFamily="34" charset="0"/>
                <a:hlinkClick r:id="rId2"/>
              </a:rPr>
              <a:t>https://github.com/mcnenlyj/MississaugaBusinesses</a:t>
            </a:r>
            <a:endParaRPr lang="en-US" dirty="0"/>
          </a:p>
        </p:txBody>
      </p:sp>
      <p:sp>
        <p:nvSpPr>
          <p:cNvPr id="4" name="Date Placeholder 3">
            <a:extLst>
              <a:ext uri="{FF2B5EF4-FFF2-40B4-BE49-F238E27FC236}">
                <a16:creationId xmlns:a16="http://schemas.microsoft.com/office/drawing/2014/main" id="{BEFBE710-D6AC-457D-8B53-5632B5B45896}"/>
              </a:ext>
            </a:extLst>
          </p:cNvPr>
          <p:cNvSpPr>
            <a:spLocks noGrp="1"/>
          </p:cNvSpPr>
          <p:nvPr>
            <p:ph type="dt" sz="half" idx="2"/>
          </p:nvPr>
        </p:nvSpPr>
        <p:spPr/>
        <p:txBody>
          <a:bodyPr/>
          <a:lstStyle/>
          <a:p>
            <a:fld id="{1963AD5C-15A4-4D87-AD7F-FA7047A488FC}" type="datetime4">
              <a:rPr lang="en-US" smtClean="0"/>
              <a:t>April 8, 2023</a:t>
            </a:fld>
            <a:r>
              <a:rPr lang="en-CA"/>
              <a:t>     |</a:t>
            </a:r>
            <a:endParaRPr lang="en-US" dirty="0"/>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2</a:t>
            </a:fld>
            <a:endParaRPr lang="en-US" dirty="0"/>
          </a:p>
        </p:txBody>
      </p:sp>
    </p:spTree>
    <p:extLst>
      <p:ext uri="{BB962C8B-B14F-4D97-AF65-F5344CB8AC3E}">
        <p14:creationId xmlns:p14="http://schemas.microsoft.com/office/powerpoint/2010/main" val="13613252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AEB6E-DD72-799D-B234-08D52411EC82}"/>
              </a:ext>
            </a:extLst>
          </p:cNvPr>
          <p:cNvSpPr>
            <a:spLocks noGrp="1"/>
          </p:cNvSpPr>
          <p:nvPr>
            <p:ph type="title"/>
          </p:nvPr>
        </p:nvSpPr>
        <p:spPr/>
        <p:txBody>
          <a:bodyPr/>
          <a:lstStyle/>
          <a:p>
            <a:r>
              <a:rPr lang="en-CA" dirty="0"/>
              <a:t>Techniques, Tools and Libraries</a:t>
            </a:r>
            <a:endParaRPr lang="en-US" dirty="0"/>
          </a:p>
        </p:txBody>
      </p:sp>
      <p:sp>
        <p:nvSpPr>
          <p:cNvPr id="3" name="Content Placeholder 2">
            <a:extLst>
              <a:ext uri="{FF2B5EF4-FFF2-40B4-BE49-F238E27FC236}">
                <a16:creationId xmlns:a16="http://schemas.microsoft.com/office/drawing/2014/main" id="{B5A23748-B66B-386A-588B-5C88F805BADA}"/>
              </a:ext>
            </a:extLst>
          </p:cNvPr>
          <p:cNvSpPr>
            <a:spLocks noGrp="1"/>
          </p:cNvSpPr>
          <p:nvPr>
            <p:ph idx="1"/>
          </p:nvPr>
        </p:nvSpPr>
        <p:spPr/>
        <p:txBody>
          <a:bodyPr>
            <a:normAutofit fontScale="92500" lnSpcReduction="20000"/>
          </a:bodyPr>
          <a:lstStyle/>
          <a:p>
            <a:r>
              <a:rPr lang="en-CA" dirty="0"/>
              <a:t>Data cleaning: Forwards fill / Backwards fill for missing data grouped by </a:t>
            </a:r>
            <a:r>
              <a:rPr lang="en-CA" dirty="0" err="1"/>
              <a:t>BusinessID</a:t>
            </a:r>
            <a:r>
              <a:rPr lang="en-CA" dirty="0"/>
              <a:t>. Created new fields for ‘</a:t>
            </a:r>
            <a:r>
              <a:rPr lang="en-CA" b="1" dirty="0"/>
              <a:t>Closed</a:t>
            </a:r>
            <a:r>
              <a:rPr lang="en-CA" dirty="0"/>
              <a:t>’ and ‘</a:t>
            </a:r>
            <a:r>
              <a:rPr lang="en-CA" b="1" dirty="0" err="1"/>
              <a:t>isnew</a:t>
            </a:r>
            <a:r>
              <a:rPr lang="en-CA" dirty="0"/>
              <a:t>’. Converted unique fields to binary (‘</a:t>
            </a:r>
            <a:r>
              <a:rPr lang="en-CA" b="1" dirty="0" err="1"/>
              <a:t>WebAddress</a:t>
            </a:r>
            <a:r>
              <a:rPr lang="en-CA" b="1" dirty="0"/>
              <a:t>’</a:t>
            </a:r>
            <a:r>
              <a:rPr lang="en-CA" dirty="0"/>
              <a:t>, ‘</a:t>
            </a:r>
            <a:r>
              <a:rPr lang="en-CA" b="1" dirty="0"/>
              <a:t>Email’</a:t>
            </a:r>
            <a:r>
              <a:rPr lang="en-CA" dirty="0"/>
              <a:t>,</a:t>
            </a:r>
            <a:r>
              <a:rPr lang="en-CA" b="1" dirty="0"/>
              <a:t> ‘Fax’</a:t>
            </a:r>
            <a:r>
              <a:rPr lang="en-CA" dirty="0"/>
              <a:t>,</a:t>
            </a:r>
            <a:r>
              <a:rPr lang="en-CA" b="1" dirty="0"/>
              <a:t> ‘</a:t>
            </a:r>
            <a:r>
              <a:rPr lang="en-CA" b="1" dirty="0" err="1"/>
              <a:t>TollFree</a:t>
            </a:r>
            <a:r>
              <a:rPr lang="en-CA" b="1" dirty="0"/>
              <a:t>’</a:t>
            </a:r>
            <a:r>
              <a:rPr lang="en-CA" dirty="0"/>
              <a:t>,</a:t>
            </a:r>
            <a:r>
              <a:rPr lang="en-CA" b="1" dirty="0"/>
              <a:t> Phone</a:t>
            </a:r>
            <a:r>
              <a:rPr lang="en-CA" dirty="0"/>
              <a:t>) and made size ‘</a:t>
            </a:r>
            <a:r>
              <a:rPr lang="en-CA" b="1" dirty="0" err="1"/>
              <a:t>EmplRange</a:t>
            </a:r>
            <a:r>
              <a:rPr lang="en-CA" dirty="0"/>
              <a:t>’ an ordinal</a:t>
            </a:r>
          </a:p>
          <a:p>
            <a:r>
              <a:rPr lang="en-CA" dirty="0" err="1"/>
              <a:t>SKLEARN</a:t>
            </a:r>
            <a:r>
              <a:rPr lang="en-CA" dirty="0"/>
              <a:t>, Pandas, </a:t>
            </a:r>
            <a:r>
              <a:rPr lang="en-CA" dirty="0" err="1"/>
              <a:t>Numpy</a:t>
            </a:r>
            <a:r>
              <a:rPr lang="en-CA" dirty="0"/>
              <a:t>, Matplotlib, Seaborn, </a:t>
            </a:r>
            <a:r>
              <a:rPr lang="en-CA" dirty="0" err="1"/>
              <a:t>IMLEARN</a:t>
            </a:r>
            <a:r>
              <a:rPr lang="en-CA" dirty="0"/>
              <a:t>, Pandas-Profiling, </a:t>
            </a:r>
            <a:r>
              <a:rPr lang="en-CA" dirty="0" err="1"/>
              <a:t>PowerBI</a:t>
            </a:r>
            <a:endParaRPr lang="en-CA" dirty="0"/>
          </a:p>
          <a:p>
            <a:r>
              <a:rPr lang="en-CA" dirty="0" err="1"/>
              <a:t>KMeans</a:t>
            </a:r>
            <a:r>
              <a:rPr lang="en-CA" dirty="0"/>
              <a:t> for NAICS clustering</a:t>
            </a:r>
          </a:p>
          <a:p>
            <a:r>
              <a:rPr lang="en-CA" dirty="0"/>
              <a:t>Feature selection using </a:t>
            </a:r>
            <a:r>
              <a:rPr lang="en-CA" dirty="0" err="1"/>
              <a:t>RFECV</a:t>
            </a:r>
            <a:r>
              <a:rPr lang="en-CA" dirty="0"/>
              <a:t> and filter based predictors</a:t>
            </a:r>
          </a:p>
          <a:p>
            <a:pPr lvl="1"/>
            <a:r>
              <a:rPr lang="en-CA" sz="1800" dirty="0" err="1">
                <a:effectLst/>
                <a:latin typeface="Arial" panose="020B0604020202020204" pitchFamily="34" charset="0"/>
                <a:ea typeface="Times New Roman" panose="02020603050405020304" pitchFamily="18" charset="0"/>
                <a:cs typeface="Times New Roman" panose="02020603050405020304" pitchFamily="18" charset="0"/>
              </a:rPr>
              <a:t>RFECV</a:t>
            </a:r>
            <a:r>
              <a:rPr lang="en-CA" sz="1800" dirty="0">
                <a:effectLst/>
                <a:latin typeface="Arial" panose="020B0604020202020204" pitchFamily="34" charset="0"/>
                <a:ea typeface="Times New Roman" panose="02020603050405020304" pitchFamily="18" charset="0"/>
                <a:cs typeface="Times New Roman" panose="02020603050405020304" pitchFamily="18" charset="0"/>
              </a:rPr>
              <a:t> found 4 features – Ward, </a:t>
            </a:r>
            <a:r>
              <a:rPr lang="en-CA" sz="1800" dirty="0" err="1">
                <a:effectLst/>
                <a:latin typeface="Arial" panose="020B0604020202020204" pitchFamily="34" charset="0"/>
                <a:ea typeface="Times New Roman" panose="02020603050405020304" pitchFamily="18" charset="0"/>
                <a:cs typeface="Times New Roman" panose="02020603050405020304" pitchFamily="18" charset="0"/>
              </a:rPr>
              <a:t>EmplRange</a:t>
            </a:r>
            <a:r>
              <a:rPr lang="en-CA" sz="1800" dirty="0">
                <a:effectLst/>
                <a:latin typeface="Arial" panose="020B0604020202020204" pitchFamily="34" charset="0"/>
                <a:ea typeface="Times New Roman" panose="02020603050405020304" pitchFamily="18" charset="0"/>
                <a:cs typeface="Times New Roman" panose="02020603050405020304" pitchFamily="18" charset="0"/>
              </a:rPr>
              <a:t>, X, Y but only </a:t>
            </a:r>
            <a:r>
              <a:rPr lang="en-CA" sz="1800" b="1" dirty="0">
                <a:effectLst/>
                <a:latin typeface="Arial" panose="020B0604020202020204" pitchFamily="34" charset="0"/>
                <a:ea typeface="Times New Roman" panose="02020603050405020304" pitchFamily="18" charset="0"/>
                <a:cs typeface="Times New Roman" panose="02020603050405020304" pitchFamily="18" charset="0"/>
              </a:rPr>
              <a:t>X</a:t>
            </a:r>
            <a:r>
              <a:rPr lang="en-CA" sz="1800" dirty="0">
                <a:effectLst/>
                <a:latin typeface="Arial" panose="020B0604020202020204" pitchFamily="34" charset="0"/>
                <a:ea typeface="Times New Roman" panose="02020603050405020304" pitchFamily="18" charset="0"/>
                <a:cs typeface="Times New Roman" panose="02020603050405020304" pitchFamily="18" charset="0"/>
              </a:rPr>
              <a:t> and </a:t>
            </a:r>
            <a:r>
              <a:rPr lang="en-CA" sz="1800" b="1" dirty="0">
                <a:effectLst/>
                <a:latin typeface="Arial" panose="020B0604020202020204" pitchFamily="34" charset="0"/>
                <a:ea typeface="Times New Roman" panose="02020603050405020304" pitchFamily="18" charset="0"/>
                <a:cs typeface="Times New Roman" panose="02020603050405020304" pitchFamily="18" charset="0"/>
              </a:rPr>
              <a:t>Y</a:t>
            </a:r>
            <a:r>
              <a:rPr lang="en-CA" sz="1800" dirty="0">
                <a:effectLst/>
                <a:latin typeface="Arial" panose="020B0604020202020204" pitchFamily="34" charset="0"/>
                <a:ea typeface="Times New Roman" panose="02020603050405020304" pitchFamily="18" charset="0"/>
                <a:cs typeface="Times New Roman" panose="02020603050405020304" pitchFamily="18" charset="0"/>
              </a:rPr>
              <a:t> were found to be significant and over the 0.4 threshold. This is consistent with what the Naïve Bayes classifier found.</a:t>
            </a:r>
          </a:p>
          <a:p>
            <a:pPr lvl="1"/>
            <a:r>
              <a:rPr lang="en-US" sz="1800" dirty="0">
                <a:effectLst/>
                <a:latin typeface="Arial" panose="020B0604020202020204" pitchFamily="34" charset="0"/>
                <a:ea typeface="Times New Roman" panose="02020603050405020304" pitchFamily="18" charset="0"/>
                <a:cs typeface="Times New Roman" panose="02020603050405020304" pitchFamily="18" charset="0"/>
              </a:rPr>
              <a:t>Filter based predictors found no features over the 0.4 threshold!</a:t>
            </a:r>
            <a:endParaRPr lang="en-CA" dirty="0"/>
          </a:p>
        </p:txBody>
      </p:sp>
      <p:sp>
        <p:nvSpPr>
          <p:cNvPr id="4" name="Date Placeholder 3">
            <a:extLst>
              <a:ext uri="{FF2B5EF4-FFF2-40B4-BE49-F238E27FC236}">
                <a16:creationId xmlns:a16="http://schemas.microsoft.com/office/drawing/2014/main" id="{34EA0C09-ADBF-E47F-4756-15127D842D4F}"/>
              </a:ext>
            </a:extLst>
          </p:cNvPr>
          <p:cNvSpPr>
            <a:spLocks noGrp="1"/>
          </p:cNvSpPr>
          <p:nvPr>
            <p:ph type="dt" sz="half" idx="2"/>
          </p:nvPr>
        </p:nvSpPr>
        <p:spPr/>
        <p:txBody>
          <a:bodyPr/>
          <a:lstStyle/>
          <a:p>
            <a:fld id="{321D2AE1-B685-45A1-8C17-19D6BB8C161E}" type="datetime4">
              <a:rPr lang="en-US" smtClean="0"/>
              <a:t>April 8, 2023</a:t>
            </a:fld>
            <a:r>
              <a:rPr lang="en-CA"/>
              <a:t>     |</a:t>
            </a:r>
            <a:endParaRPr lang="en-US" dirty="0"/>
          </a:p>
        </p:txBody>
      </p:sp>
      <p:sp>
        <p:nvSpPr>
          <p:cNvPr id="5" name="Slide Number Placeholder 4">
            <a:extLst>
              <a:ext uri="{FF2B5EF4-FFF2-40B4-BE49-F238E27FC236}">
                <a16:creationId xmlns:a16="http://schemas.microsoft.com/office/drawing/2014/main" id="{EB24105E-036D-0220-C740-8D4DB60420E9}"/>
              </a:ext>
            </a:extLst>
          </p:cNvPr>
          <p:cNvSpPr>
            <a:spLocks noGrp="1"/>
          </p:cNvSpPr>
          <p:nvPr>
            <p:ph type="sldNum" sz="quarter" idx="4"/>
          </p:nvPr>
        </p:nvSpPr>
        <p:spPr/>
        <p:txBody>
          <a:bodyPr/>
          <a:lstStyle/>
          <a:p>
            <a:fld id="{E1497D35-93D5-5047-9160-8F9C97C9D015}" type="slidenum">
              <a:rPr lang="en-US" smtClean="0"/>
              <a:pPr/>
              <a:t>3</a:t>
            </a:fld>
            <a:endParaRPr lang="en-US" dirty="0"/>
          </a:p>
        </p:txBody>
      </p:sp>
    </p:spTree>
    <p:extLst>
      <p:ext uri="{BB962C8B-B14F-4D97-AF65-F5344CB8AC3E}">
        <p14:creationId xmlns:p14="http://schemas.microsoft.com/office/powerpoint/2010/main" val="698512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42B68E-8818-073C-978A-BFEA63629D76}"/>
              </a:ext>
            </a:extLst>
          </p:cNvPr>
          <p:cNvSpPr>
            <a:spLocks noGrp="1"/>
          </p:cNvSpPr>
          <p:nvPr>
            <p:ph type="title"/>
          </p:nvPr>
        </p:nvSpPr>
        <p:spPr/>
        <p:txBody>
          <a:bodyPr/>
          <a:lstStyle/>
          <a:p>
            <a:r>
              <a:rPr lang="en-CA" dirty="0"/>
              <a:t>Techniques - Predictive modeling / Classification </a:t>
            </a:r>
            <a:endParaRPr lang="en-US" dirty="0"/>
          </a:p>
        </p:txBody>
      </p:sp>
      <p:sp>
        <p:nvSpPr>
          <p:cNvPr id="3" name="Content Placeholder 2">
            <a:extLst>
              <a:ext uri="{FF2B5EF4-FFF2-40B4-BE49-F238E27FC236}">
                <a16:creationId xmlns:a16="http://schemas.microsoft.com/office/drawing/2014/main" id="{F05F7ACF-F5DA-7647-8D27-5129DDC33716}"/>
              </a:ext>
            </a:extLst>
          </p:cNvPr>
          <p:cNvSpPr>
            <a:spLocks noGrp="1"/>
          </p:cNvSpPr>
          <p:nvPr>
            <p:ph idx="1"/>
          </p:nvPr>
        </p:nvSpPr>
        <p:spPr>
          <a:xfrm>
            <a:off x="365567" y="1472184"/>
            <a:ext cx="8523251" cy="4683083"/>
          </a:xfrm>
        </p:spPr>
        <p:txBody>
          <a:bodyPr>
            <a:normAutofit fontScale="47500" lnSpcReduction="20000"/>
          </a:bodyPr>
          <a:lstStyle/>
          <a:p>
            <a:r>
              <a:rPr lang="en-CA" sz="4400" dirty="0"/>
              <a:t>Used Decision Tree, Naïve Bayes </a:t>
            </a:r>
            <a:r>
              <a:rPr lang="en-CA" sz="4400" dirty="0" err="1"/>
              <a:t>GaussianNB</a:t>
            </a:r>
            <a:r>
              <a:rPr lang="en-CA" sz="4400" dirty="0"/>
              <a:t> and </a:t>
            </a:r>
            <a:r>
              <a:rPr lang="en-CA" sz="4400" dirty="0" err="1"/>
              <a:t>MultinomialNB</a:t>
            </a:r>
            <a:r>
              <a:rPr lang="en-CA" sz="4400" dirty="0"/>
              <a:t>. Various SMOTE techniques were used to address unbalanced training data set. 80 train/20 test split.</a:t>
            </a:r>
          </a:p>
          <a:p>
            <a:r>
              <a:rPr lang="en-CA" sz="4400" dirty="0"/>
              <a:t>Decision Tree model had the best results when set to 5 levels. </a:t>
            </a:r>
            <a:r>
              <a:rPr lang="en-CA" sz="4400" dirty="0">
                <a:cs typeface="Times New Roman" panose="02020603050405020304" pitchFamily="18" charset="0"/>
              </a:rPr>
              <a:t>A</a:t>
            </a:r>
            <a:r>
              <a:rPr lang="en-CA" sz="4400" dirty="0">
                <a:effectLst/>
                <a:ea typeface="Times New Roman" panose="02020603050405020304" pitchFamily="18" charset="0"/>
                <a:cs typeface="Times New Roman" panose="02020603050405020304" pitchFamily="18" charset="0"/>
              </a:rPr>
              <a:t>ttributes predicting ‘</a:t>
            </a:r>
            <a:r>
              <a:rPr lang="en-CA" sz="4400" b="1" dirty="0">
                <a:effectLst/>
                <a:ea typeface="Times New Roman" panose="02020603050405020304" pitchFamily="18" charset="0"/>
                <a:cs typeface="Times New Roman" panose="02020603050405020304" pitchFamily="18" charset="0"/>
              </a:rPr>
              <a:t>Closed</a:t>
            </a:r>
            <a:r>
              <a:rPr lang="en-CA" sz="4400" dirty="0">
                <a:effectLst/>
                <a:ea typeface="Times New Roman" panose="02020603050405020304" pitchFamily="18" charset="0"/>
                <a:cs typeface="Times New Roman" panose="02020603050405020304" pitchFamily="18" charset="0"/>
              </a:rPr>
              <a:t>’ were </a:t>
            </a:r>
            <a:r>
              <a:rPr lang="en-CA" sz="4400" b="1" dirty="0">
                <a:effectLst/>
                <a:ea typeface="Times New Roman" panose="02020603050405020304" pitchFamily="18" charset="0"/>
                <a:cs typeface="Times New Roman" panose="02020603050405020304" pitchFamily="18" charset="0"/>
              </a:rPr>
              <a:t>‘</a:t>
            </a:r>
            <a:r>
              <a:rPr lang="en-CA" sz="4400" b="1" dirty="0" err="1">
                <a:effectLst/>
                <a:ea typeface="Times New Roman" panose="02020603050405020304" pitchFamily="18" charset="0"/>
                <a:cs typeface="Times New Roman" panose="02020603050405020304" pitchFamily="18" charset="0"/>
              </a:rPr>
              <a:t>NAICSDescr</a:t>
            </a:r>
            <a:r>
              <a:rPr lang="en-CA" sz="4400" b="1" dirty="0">
                <a:effectLst/>
                <a:ea typeface="Times New Roman" panose="02020603050405020304" pitchFamily="18" charset="0"/>
                <a:cs typeface="Times New Roman" panose="02020603050405020304" pitchFamily="18" charset="0"/>
              </a:rPr>
              <a:t>’</a:t>
            </a:r>
            <a:r>
              <a:rPr lang="en-CA" sz="4400" dirty="0">
                <a:effectLst/>
                <a:ea typeface="Times New Roman" panose="02020603050405020304" pitchFamily="18" charset="0"/>
                <a:cs typeface="Times New Roman" panose="02020603050405020304" pitchFamily="18" charset="0"/>
              </a:rPr>
              <a:t>, </a:t>
            </a:r>
            <a:r>
              <a:rPr lang="en-CA" sz="4400" b="1" dirty="0">
                <a:effectLst/>
                <a:ea typeface="Times New Roman" panose="02020603050405020304" pitchFamily="18" charset="0"/>
                <a:cs typeface="Times New Roman" panose="02020603050405020304" pitchFamily="18" charset="0"/>
              </a:rPr>
              <a:t>‘Email’</a:t>
            </a:r>
            <a:r>
              <a:rPr lang="en-CA" sz="4400" dirty="0">
                <a:effectLst/>
                <a:ea typeface="Times New Roman" panose="02020603050405020304" pitchFamily="18" charset="0"/>
                <a:cs typeface="Times New Roman" panose="02020603050405020304" pitchFamily="18" charset="0"/>
              </a:rPr>
              <a:t> and </a:t>
            </a:r>
            <a:r>
              <a:rPr lang="en-CA" sz="4400" b="1" dirty="0">
                <a:effectLst/>
                <a:ea typeface="Times New Roman" panose="02020603050405020304" pitchFamily="18" charset="0"/>
                <a:cs typeface="Times New Roman" panose="02020603050405020304" pitchFamily="18" charset="0"/>
              </a:rPr>
              <a:t>‘</a:t>
            </a:r>
            <a:r>
              <a:rPr lang="en-CA" sz="4400" b="1" dirty="0" err="1">
                <a:effectLst/>
                <a:ea typeface="Times New Roman" panose="02020603050405020304" pitchFamily="18" charset="0"/>
                <a:cs typeface="Times New Roman" panose="02020603050405020304" pitchFamily="18" charset="0"/>
              </a:rPr>
              <a:t>StreetName</a:t>
            </a:r>
            <a:r>
              <a:rPr lang="en-CA" sz="4400" b="1" dirty="0">
                <a:effectLst/>
                <a:ea typeface="Times New Roman" panose="02020603050405020304" pitchFamily="18" charset="0"/>
                <a:cs typeface="Times New Roman" panose="02020603050405020304" pitchFamily="18" charset="0"/>
              </a:rPr>
              <a:t>’</a:t>
            </a:r>
            <a:r>
              <a:rPr lang="en-CA" sz="4400" b="1" dirty="0">
                <a:ea typeface="Times New Roman" panose="02020603050405020304" pitchFamily="18" charset="0"/>
                <a:cs typeface="Times New Roman" panose="02020603050405020304" pitchFamily="18" charset="0"/>
              </a:rPr>
              <a:t> </a:t>
            </a:r>
            <a:r>
              <a:rPr lang="en-CA" sz="4400" dirty="0"/>
              <a:t> </a:t>
            </a:r>
          </a:p>
          <a:p>
            <a:r>
              <a:rPr lang="en-CA" sz="4400" dirty="0"/>
              <a:t>Naïve Bayes </a:t>
            </a:r>
            <a:r>
              <a:rPr lang="en-CA" sz="4400" dirty="0" err="1"/>
              <a:t>GaussianNB</a:t>
            </a:r>
            <a:r>
              <a:rPr lang="en-CA" sz="4400" dirty="0"/>
              <a:t> - </a:t>
            </a:r>
            <a:r>
              <a:rPr lang="en-CA" sz="4400" dirty="0">
                <a:effectLst/>
                <a:ea typeface="Times New Roman" panose="02020603050405020304" pitchFamily="18" charset="0"/>
                <a:cs typeface="Times New Roman" panose="02020603050405020304" pitchFamily="18" charset="0"/>
              </a:rPr>
              <a:t>Except for recall TNR and G-Mean, all the other metrics are worse than the decision tree model. Accuracy remained unchanged between the two. Attributes predicting ‘</a:t>
            </a:r>
            <a:r>
              <a:rPr lang="en-CA" sz="4400" b="1" dirty="0">
                <a:effectLst/>
                <a:ea typeface="Times New Roman" panose="02020603050405020304" pitchFamily="18" charset="0"/>
                <a:cs typeface="Times New Roman" panose="02020603050405020304" pitchFamily="18" charset="0"/>
              </a:rPr>
              <a:t>Closed</a:t>
            </a:r>
            <a:r>
              <a:rPr lang="en-CA" sz="4400" dirty="0">
                <a:effectLst/>
                <a:ea typeface="Times New Roman" panose="02020603050405020304" pitchFamily="18" charset="0"/>
                <a:cs typeface="Times New Roman" panose="02020603050405020304" pitchFamily="18" charset="0"/>
              </a:rPr>
              <a:t>’ were ‘</a:t>
            </a:r>
            <a:r>
              <a:rPr lang="en-CA" sz="4400" b="1" dirty="0">
                <a:effectLst/>
                <a:ea typeface="Times New Roman" panose="02020603050405020304" pitchFamily="18" charset="0"/>
                <a:cs typeface="Times New Roman" panose="02020603050405020304" pitchFamily="18" charset="0"/>
              </a:rPr>
              <a:t>X’ (Latitude)</a:t>
            </a:r>
            <a:r>
              <a:rPr lang="en-CA" sz="4400" dirty="0">
                <a:effectLst/>
                <a:ea typeface="Times New Roman" panose="02020603050405020304" pitchFamily="18" charset="0"/>
                <a:cs typeface="Times New Roman" panose="02020603050405020304" pitchFamily="18" charset="0"/>
              </a:rPr>
              <a:t>, ‘</a:t>
            </a:r>
            <a:r>
              <a:rPr lang="en-CA" sz="4400" b="1" dirty="0">
                <a:effectLst/>
                <a:ea typeface="Times New Roman" panose="02020603050405020304" pitchFamily="18" charset="0"/>
                <a:cs typeface="Times New Roman" panose="02020603050405020304" pitchFamily="18" charset="0"/>
              </a:rPr>
              <a:t>Y’(‘Longitude’)</a:t>
            </a:r>
            <a:r>
              <a:rPr lang="en-CA" sz="4400" dirty="0">
                <a:effectLst/>
                <a:ea typeface="Times New Roman" panose="02020603050405020304" pitchFamily="18" charset="0"/>
                <a:cs typeface="Times New Roman" panose="02020603050405020304" pitchFamily="18" charset="0"/>
              </a:rPr>
              <a:t> and </a:t>
            </a:r>
            <a:r>
              <a:rPr lang="en-CA" sz="4400" b="1" dirty="0">
                <a:effectLst/>
                <a:ea typeface="Times New Roman" panose="02020603050405020304" pitchFamily="18" charset="0"/>
                <a:cs typeface="Times New Roman" panose="02020603050405020304" pitchFamily="18" charset="0"/>
              </a:rPr>
              <a:t>Age</a:t>
            </a:r>
            <a:endParaRPr lang="en-CA" sz="4400" dirty="0">
              <a:effectLst/>
              <a:ea typeface="Times New Roman" panose="02020603050405020304" pitchFamily="18" charset="0"/>
              <a:cs typeface="Times New Roman" panose="02020603050405020304" pitchFamily="18" charset="0"/>
            </a:endParaRPr>
          </a:p>
          <a:p>
            <a:r>
              <a:rPr lang="en-CA" sz="4400" dirty="0"/>
              <a:t>Naïve Bayes </a:t>
            </a:r>
            <a:r>
              <a:rPr lang="en-CA" sz="4400" dirty="0" err="1">
                <a:effectLst/>
                <a:ea typeface="Times New Roman" panose="02020603050405020304" pitchFamily="18" charset="0"/>
                <a:cs typeface="Times New Roman" panose="02020603050405020304" pitchFamily="18" charset="0"/>
              </a:rPr>
              <a:t>MultinomialNB</a:t>
            </a:r>
            <a:r>
              <a:rPr lang="en-CA" sz="4400" dirty="0">
                <a:effectLst/>
                <a:ea typeface="Times New Roman" panose="02020603050405020304" pitchFamily="18" charset="0"/>
                <a:cs typeface="Times New Roman" panose="02020603050405020304" pitchFamily="18" charset="0"/>
              </a:rPr>
              <a:t> did not improve on the </a:t>
            </a:r>
            <a:r>
              <a:rPr lang="en-CA" sz="4400" dirty="0" err="1">
                <a:effectLst/>
                <a:ea typeface="Times New Roman" panose="02020603050405020304" pitchFamily="18" charset="0"/>
                <a:cs typeface="Times New Roman" panose="02020603050405020304" pitchFamily="18" charset="0"/>
              </a:rPr>
              <a:t>GaussianNB</a:t>
            </a:r>
            <a:r>
              <a:rPr lang="en-CA" sz="4400" dirty="0">
                <a:effectLst/>
                <a:ea typeface="Times New Roman" panose="02020603050405020304" pitchFamily="18" charset="0"/>
                <a:cs typeface="Times New Roman" panose="02020603050405020304" pitchFamily="18" charset="0"/>
              </a:rPr>
              <a:t> results after addressing and replacing the negative values of ‘</a:t>
            </a:r>
            <a:r>
              <a:rPr lang="en-CA" sz="4400" b="1" dirty="0">
                <a:effectLst/>
                <a:ea typeface="Times New Roman" panose="02020603050405020304" pitchFamily="18" charset="0"/>
                <a:cs typeface="Times New Roman" panose="02020603050405020304" pitchFamily="18" charset="0"/>
              </a:rPr>
              <a:t>X’ </a:t>
            </a:r>
            <a:r>
              <a:rPr lang="en-CA" sz="4400" dirty="0">
                <a:effectLst/>
                <a:ea typeface="Times New Roman" panose="02020603050405020304" pitchFamily="18" charset="0"/>
                <a:cs typeface="Times New Roman" panose="02020603050405020304" pitchFamily="18" charset="0"/>
              </a:rPr>
              <a:t>with positive values</a:t>
            </a:r>
            <a:endParaRPr lang="en-CA" sz="4400" dirty="0"/>
          </a:p>
          <a:p>
            <a:r>
              <a:rPr lang="en-CA" sz="4400" dirty="0">
                <a:effectLst/>
                <a:ea typeface="Times New Roman" panose="02020603050405020304" pitchFamily="18" charset="0"/>
                <a:cs typeface="Times New Roman" panose="02020603050405020304" pitchFamily="18" charset="0"/>
              </a:rPr>
              <a:t>Classifier results with </a:t>
            </a:r>
            <a:r>
              <a:rPr lang="en-CA" sz="4400" dirty="0" err="1">
                <a:effectLst/>
                <a:ea typeface="Times New Roman" panose="02020603050405020304" pitchFamily="18" charset="0"/>
                <a:cs typeface="Times New Roman" panose="02020603050405020304" pitchFamily="18" charset="0"/>
              </a:rPr>
              <a:t>SMOTENC</a:t>
            </a:r>
            <a:r>
              <a:rPr lang="en-CA" sz="4400" dirty="0">
                <a:effectLst/>
                <a:ea typeface="Times New Roman" panose="02020603050405020304" pitchFamily="18" charset="0"/>
                <a:cs typeface="Times New Roman" panose="02020603050405020304" pitchFamily="18" charset="0"/>
              </a:rPr>
              <a:t> improved on the existing scores using one continuous and one categorical feature, ‘</a:t>
            </a:r>
            <a:r>
              <a:rPr lang="en-CA" sz="4400" b="1" dirty="0" err="1">
                <a:effectLst/>
                <a:ea typeface="Times New Roman" panose="02020603050405020304" pitchFamily="18" charset="0"/>
                <a:cs typeface="Times New Roman" panose="02020603050405020304" pitchFamily="18" charset="0"/>
              </a:rPr>
              <a:t>EmplRange</a:t>
            </a:r>
            <a:r>
              <a:rPr lang="en-CA" sz="4400" dirty="0">
                <a:effectLst/>
                <a:ea typeface="Times New Roman" panose="02020603050405020304" pitchFamily="18" charset="0"/>
                <a:cs typeface="Times New Roman" panose="02020603050405020304" pitchFamily="18" charset="0"/>
              </a:rPr>
              <a:t>’ and ‘</a:t>
            </a:r>
            <a:r>
              <a:rPr lang="en-CA" sz="4400" b="1" dirty="0" err="1">
                <a:effectLst/>
                <a:ea typeface="Times New Roman" panose="02020603050405020304" pitchFamily="18" charset="0"/>
                <a:cs typeface="Times New Roman" panose="02020603050405020304" pitchFamily="18" charset="0"/>
              </a:rPr>
              <a:t>NAICSCode</a:t>
            </a:r>
            <a:r>
              <a:rPr lang="en-CA" sz="4400" b="1" dirty="0">
                <a:effectLst/>
                <a:ea typeface="Times New Roman" panose="02020603050405020304" pitchFamily="18" charset="0"/>
                <a:cs typeface="Times New Roman" panose="02020603050405020304" pitchFamily="18" charset="0"/>
              </a:rPr>
              <a:t>’</a:t>
            </a:r>
            <a:r>
              <a:rPr lang="en-CA" sz="4400" dirty="0">
                <a:effectLst/>
                <a:ea typeface="Times New Roman" panose="02020603050405020304" pitchFamily="18" charset="0"/>
                <a:cs typeface="Times New Roman" panose="02020603050405020304" pitchFamily="18" charset="0"/>
              </a:rPr>
              <a:t> with the target ‘</a:t>
            </a:r>
            <a:r>
              <a:rPr lang="en-CA" sz="4400" b="1" dirty="0">
                <a:effectLst/>
                <a:ea typeface="Times New Roman" panose="02020603050405020304" pitchFamily="18" charset="0"/>
                <a:cs typeface="Times New Roman" panose="02020603050405020304" pitchFamily="18" charset="0"/>
              </a:rPr>
              <a:t>Closed</a:t>
            </a:r>
            <a:r>
              <a:rPr lang="en-CA" sz="4400" dirty="0">
                <a:effectLst/>
                <a:ea typeface="Times New Roman" panose="02020603050405020304" pitchFamily="18" charset="0"/>
                <a:cs typeface="Times New Roman" panose="02020603050405020304" pitchFamily="18" charset="0"/>
              </a:rPr>
              <a:t>’.  </a:t>
            </a:r>
            <a:r>
              <a:rPr lang="en-CA" sz="4400" dirty="0">
                <a:ea typeface="Times New Roman" panose="02020603050405020304" pitchFamily="18" charset="0"/>
                <a:cs typeface="Times New Roman" panose="02020603050405020304" pitchFamily="18" charset="0"/>
              </a:rPr>
              <a:t>Performed better as it had a balanced data set.</a:t>
            </a:r>
            <a:endParaRPr lang="en-CA" sz="4400" dirty="0"/>
          </a:p>
          <a:p>
            <a:pPr lvl="1"/>
            <a:endParaRPr lang="en-US" dirty="0"/>
          </a:p>
        </p:txBody>
      </p:sp>
      <p:sp>
        <p:nvSpPr>
          <p:cNvPr id="4" name="Date Placeholder 3">
            <a:extLst>
              <a:ext uri="{FF2B5EF4-FFF2-40B4-BE49-F238E27FC236}">
                <a16:creationId xmlns:a16="http://schemas.microsoft.com/office/drawing/2014/main" id="{B03DE023-A817-DC02-DE7A-A7634F8E7D2F}"/>
              </a:ext>
            </a:extLst>
          </p:cNvPr>
          <p:cNvSpPr>
            <a:spLocks noGrp="1"/>
          </p:cNvSpPr>
          <p:nvPr>
            <p:ph type="dt" sz="half" idx="2"/>
          </p:nvPr>
        </p:nvSpPr>
        <p:spPr/>
        <p:txBody>
          <a:bodyPr/>
          <a:lstStyle/>
          <a:p>
            <a:fld id="{321D2AE1-B685-45A1-8C17-19D6BB8C161E}" type="datetime4">
              <a:rPr lang="en-US" smtClean="0"/>
              <a:t>April 8, 2023</a:t>
            </a:fld>
            <a:r>
              <a:rPr lang="en-CA"/>
              <a:t>     |</a:t>
            </a:r>
            <a:endParaRPr lang="en-US" dirty="0"/>
          </a:p>
        </p:txBody>
      </p:sp>
      <p:sp>
        <p:nvSpPr>
          <p:cNvPr id="5" name="Slide Number Placeholder 4">
            <a:extLst>
              <a:ext uri="{FF2B5EF4-FFF2-40B4-BE49-F238E27FC236}">
                <a16:creationId xmlns:a16="http://schemas.microsoft.com/office/drawing/2014/main" id="{A1DB7057-E76B-7A00-55DB-3F7D804564AA}"/>
              </a:ext>
            </a:extLst>
          </p:cNvPr>
          <p:cNvSpPr>
            <a:spLocks noGrp="1"/>
          </p:cNvSpPr>
          <p:nvPr>
            <p:ph type="sldNum" sz="quarter" idx="4"/>
          </p:nvPr>
        </p:nvSpPr>
        <p:spPr/>
        <p:txBody>
          <a:bodyPr/>
          <a:lstStyle/>
          <a:p>
            <a:fld id="{E1497D35-93D5-5047-9160-8F9C97C9D015}" type="slidenum">
              <a:rPr lang="en-US" smtClean="0"/>
              <a:pPr/>
              <a:t>4</a:t>
            </a:fld>
            <a:endParaRPr lang="en-US" dirty="0"/>
          </a:p>
        </p:txBody>
      </p:sp>
    </p:spTree>
    <p:extLst>
      <p:ext uri="{BB962C8B-B14F-4D97-AF65-F5344CB8AC3E}">
        <p14:creationId xmlns:p14="http://schemas.microsoft.com/office/powerpoint/2010/main" val="764529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781160-D1F1-44C1-6244-8C2B3C9009D8}"/>
              </a:ext>
            </a:extLst>
          </p:cNvPr>
          <p:cNvSpPr>
            <a:spLocks noGrp="1"/>
          </p:cNvSpPr>
          <p:nvPr>
            <p:ph type="title"/>
          </p:nvPr>
        </p:nvSpPr>
        <p:spPr/>
        <p:txBody>
          <a:bodyPr/>
          <a:lstStyle/>
          <a:p>
            <a:r>
              <a:rPr lang="en-CA" dirty="0"/>
              <a:t>Comparing Confusion Matrix results</a:t>
            </a:r>
            <a:endParaRPr lang="en-US" dirty="0"/>
          </a:p>
        </p:txBody>
      </p:sp>
      <p:graphicFrame>
        <p:nvGraphicFramePr>
          <p:cNvPr id="6" name="Content Placeholder 5">
            <a:extLst>
              <a:ext uri="{FF2B5EF4-FFF2-40B4-BE49-F238E27FC236}">
                <a16:creationId xmlns:a16="http://schemas.microsoft.com/office/drawing/2014/main" id="{F0C77ECA-57DB-E331-32F0-E6F23DB9380A}"/>
              </a:ext>
            </a:extLst>
          </p:cNvPr>
          <p:cNvGraphicFramePr>
            <a:graphicFrameLocks noGrp="1"/>
          </p:cNvGraphicFramePr>
          <p:nvPr>
            <p:ph idx="1"/>
            <p:extLst>
              <p:ext uri="{D42A27DB-BD31-4B8C-83A1-F6EECF244321}">
                <p14:modId xmlns:p14="http://schemas.microsoft.com/office/powerpoint/2010/main" val="2786010562"/>
              </p:ext>
            </p:extLst>
          </p:nvPr>
        </p:nvGraphicFramePr>
        <p:xfrm>
          <a:off x="561314" y="1339912"/>
          <a:ext cx="7976102" cy="2974064"/>
        </p:xfrm>
        <a:graphic>
          <a:graphicData uri="http://schemas.openxmlformats.org/drawingml/2006/table">
            <a:tbl>
              <a:tblPr firstRow="1" firstCol="1" bandRow="1">
                <a:tableStyleId>{5C22544A-7EE6-4342-B048-85BDC9FD1C3A}</a:tableStyleId>
              </a:tblPr>
              <a:tblGrid>
                <a:gridCol w="751438">
                  <a:extLst>
                    <a:ext uri="{9D8B030D-6E8A-4147-A177-3AD203B41FA5}">
                      <a16:colId xmlns:a16="http://schemas.microsoft.com/office/drawing/2014/main" val="962609074"/>
                    </a:ext>
                  </a:extLst>
                </a:gridCol>
                <a:gridCol w="3331676">
                  <a:extLst>
                    <a:ext uri="{9D8B030D-6E8A-4147-A177-3AD203B41FA5}">
                      <a16:colId xmlns:a16="http://schemas.microsoft.com/office/drawing/2014/main" val="3348408489"/>
                    </a:ext>
                  </a:extLst>
                </a:gridCol>
                <a:gridCol w="3892988">
                  <a:extLst>
                    <a:ext uri="{9D8B030D-6E8A-4147-A177-3AD203B41FA5}">
                      <a16:colId xmlns:a16="http://schemas.microsoft.com/office/drawing/2014/main" val="3455091084"/>
                    </a:ext>
                  </a:extLst>
                </a:gridCol>
              </a:tblGrid>
              <a:tr h="407407">
                <a:tc>
                  <a:txBody>
                    <a:bodyPr/>
                    <a:lstStyle/>
                    <a:p>
                      <a:pPr marL="0" marR="0">
                        <a:lnSpc>
                          <a:spcPct val="107000"/>
                        </a:lnSpc>
                        <a:spcBef>
                          <a:spcPts val="0"/>
                        </a:spcBef>
                        <a:spcAft>
                          <a:spcPts val="1000"/>
                        </a:spcAft>
                      </a:pPr>
                      <a:r>
                        <a:rPr lang="en-CA" sz="1100" dirty="0">
                          <a:effectLst/>
                        </a:rPr>
                        <a:t> </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actual</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 </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222100241"/>
                  </a:ext>
                </a:extLst>
              </a:tr>
              <a:tr h="289711">
                <a:tc>
                  <a:txBody>
                    <a:bodyPr/>
                    <a:lstStyle/>
                    <a:p>
                      <a:pPr marL="0" marR="0">
                        <a:lnSpc>
                          <a:spcPct val="107000"/>
                        </a:lnSpc>
                        <a:spcBef>
                          <a:spcPts val="0"/>
                        </a:spcBef>
                        <a:spcAft>
                          <a:spcPts val="1000"/>
                        </a:spcAft>
                      </a:pPr>
                      <a:r>
                        <a:rPr lang="en-CA" sz="1100">
                          <a:effectLst/>
                        </a:rPr>
                        <a:t>predicted</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No-</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a:effectLst/>
                        </a:rPr>
                        <a:t>Yes+</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588606903"/>
                  </a:ext>
                </a:extLst>
              </a:tr>
              <a:tr h="1138473">
                <a:tc>
                  <a:txBody>
                    <a:bodyPr/>
                    <a:lstStyle/>
                    <a:p>
                      <a:pPr marL="0" marR="0">
                        <a:lnSpc>
                          <a:spcPct val="107000"/>
                        </a:lnSpc>
                        <a:spcBef>
                          <a:spcPts val="0"/>
                        </a:spcBef>
                        <a:spcAft>
                          <a:spcPts val="1000"/>
                        </a:spcAft>
                      </a:pPr>
                      <a:r>
                        <a:rPr lang="en-CA" sz="1100">
                          <a:effectLst/>
                        </a:rPr>
                        <a:t>No-</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2752 (DT); 2768 (GNB); 2768 (MNB); 1470 (SMOTENC)</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07000"/>
                        </a:lnSpc>
                        <a:spcBef>
                          <a:spcPts val="0"/>
                        </a:spcBef>
                        <a:spcAft>
                          <a:spcPts val="1000"/>
                        </a:spcAft>
                        <a:buClrTx/>
                        <a:buSzTx/>
                        <a:buFontTx/>
                        <a:buNone/>
                        <a:tabLst/>
                        <a:defRPr/>
                      </a:pPr>
                      <a:r>
                        <a:rPr lang="en-CA" sz="1100" dirty="0">
                          <a:effectLst/>
                        </a:rPr>
                        <a:t>10 (DT); 0 (GNB) ; 0 (MNB); </a:t>
                      </a:r>
                      <a:r>
                        <a:rPr lang="en-CA" sz="1100" b="1" dirty="0">
                          <a:effectLst/>
                        </a:rPr>
                        <a:t>1291 (SMOTENC)</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1000"/>
                        </a:spcAft>
                      </a:pP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3987680203"/>
                  </a:ext>
                </a:extLst>
              </a:tr>
              <a:tr h="1138473">
                <a:tc>
                  <a:txBody>
                    <a:bodyPr/>
                    <a:lstStyle/>
                    <a:p>
                      <a:pPr marL="0" marR="0">
                        <a:lnSpc>
                          <a:spcPct val="107000"/>
                        </a:lnSpc>
                        <a:spcBef>
                          <a:spcPts val="0"/>
                        </a:spcBef>
                        <a:spcAft>
                          <a:spcPts val="1000"/>
                        </a:spcAft>
                      </a:pPr>
                      <a:r>
                        <a:rPr lang="en-CA" sz="1100">
                          <a:effectLst/>
                        </a:rPr>
                        <a:t>Yes+</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07000"/>
                        </a:lnSpc>
                        <a:spcBef>
                          <a:spcPts val="0"/>
                        </a:spcBef>
                        <a:spcAft>
                          <a:spcPts val="1000"/>
                        </a:spcAft>
                        <a:buClrTx/>
                        <a:buSzTx/>
                        <a:buFontTx/>
                        <a:buNone/>
                        <a:tabLst/>
                        <a:defRPr/>
                      </a:pPr>
                      <a:r>
                        <a:rPr lang="en-CA" sz="1100" dirty="0">
                          <a:effectLst/>
                        </a:rPr>
                        <a:t>537 (DT); 536 (GNB); 536 (MNB); 220 (SMOTENC)</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1000"/>
                        </a:spcAft>
                      </a:pP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07000"/>
                        </a:lnSpc>
                        <a:spcBef>
                          <a:spcPts val="0"/>
                        </a:spcBef>
                        <a:spcAft>
                          <a:spcPts val="1000"/>
                        </a:spcAft>
                        <a:buClrTx/>
                        <a:buSzTx/>
                        <a:buFontTx/>
                        <a:buNone/>
                        <a:tabLst/>
                        <a:defRPr/>
                      </a:pPr>
                      <a:r>
                        <a:rPr lang="en-CA" sz="1100" dirty="0">
                          <a:effectLst/>
                        </a:rPr>
                        <a:t>5 (DT); 0 (GNB) ; 0 (MNB); </a:t>
                      </a:r>
                      <a:r>
                        <a:rPr lang="en-CA" sz="1100" b="1" dirty="0">
                          <a:effectLst/>
                        </a:rPr>
                        <a:t>323 (SMOTENC)</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1000"/>
                        </a:spcAft>
                      </a:pP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19499794"/>
                  </a:ext>
                </a:extLst>
              </a:tr>
            </a:tbl>
          </a:graphicData>
        </a:graphic>
      </p:graphicFrame>
      <p:sp>
        <p:nvSpPr>
          <p:cNvPr id="4" name="Date Placeholder 3">
            <a:extLst>
              <a:ext uri="{FF2B5EF4-FFF2-40B4-BE49-F238E27FC236}">
                <a16:creationId xmlns:a16="http://schemas.microsoft.com/office/drawing/2014/main" id="{7DC1EBB6-1B64-7BEA-465B-66ECD4E4346B}"/>
              </a:ext>
            </a:extLst>
          </p:cNvPr>
          <p:cNvSpPr>
            <a:spLocks noGrp="1"/>
          </p:cNvSpPr>
          <p:nvPr>
            <p:ph type="dt" sz="half" idx="2"/>
          </p:nvPr>
        </p:nvSpPr>
        <p:spPr/>
        <p:txBody>
          <a:bodyPr/>
          <a:lstStyle/>
          <a:p>
            <a:fld id="{321D2AE1-B685-45A1-8C17-19D6BB8C161E}" type="datetime4">
              <a:rPr lang="en-US" smtClean="0"/>
              <a:t>April 8, 2023</a:t>
            </a:fld>
            <a:r>
              <a:rPr lang="en-CA"/>
              <a:t>     |</a:t>
            </a:r>
            <a:endParaRPr lang="en-US" dirty="0"/>
          </a:p>
        </p:txBody>
      </p:sp>
      <p:sp>
        <p:nvSpPr>
          <p:cNvPr id="5" name="Slide Number Placeholder 4">
            <a:extLst>
              <a:ext uri="{FF2B5EF4-FFF2-40B4-BE49-F238E27FC236}">
                <a16:creationId xmlns:a16="http://schemas.microsoft.com/office/drawing/2014/main" id="{A68998F1-A92F-2C7D-7961-14EB6CC67B84}"/>
              </a:ext>
            </a:extLst>
          </p:cNvPr>
          <p:cNvSpPr>
            <a:spLocks noGrp="1"/>
          </p:cNvSpPr>
          <p:nvPr>
            <p:ph type="sldNum" sz="quarter" idx="4"/>
          </p:nvPr>
        </p:nvSpPr>
        <p:spPr/>
        <p:txBody>
          <a:bodyPr/>
          <a:lstStyle/>
          <a:p>
            <a:fld id="{E1497D35-93D5-5047-9160-8F9C97C9D015}" type="slidenum">
              <a:rPr lang="en-US" smtClean="0"/>
              <a:pPr/>
              <a:t>5</a:t>
            </a:fld>
            <a:endParaRPr lang="en-US" dirty="0"/>
          </a:p>
        </p:txBody>
      </p:sp>
    </p:spTree>
    <p:extLst>
      <p:ext uri="{BB962C8B-B14F-4D97-AF65-F5344CB8AC3E}">
        <p14:creationId xmlns:p14="http://schemas.microsoft.com/office/powerpoint/2010/main" val="39168655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48B8F-D30C-F42E-0B3D-525C92441EDB}"/>
              </a:ext>
            </a:extLst>
          </p:cNvPr>
          <p:cNvSpPr>
            <a:spLocks noGrp="1"/>
          </p:cNvSpPr>
          <p:nvPr>
            <p:ph type="title"/>
          </p:nvPr>
        </p:nvSpPr>
        <p:spPr/>
        <p:txBody>
          <a:bodyPr/>
          <a:lstStyle/>
          <a:p>
            <a:r>
              <a:rPr lang="en-CA" dirty="0"/>
              <a:t>Comparing Model results</a:t>
            </a:r>
            <a:endParaRPr lang="en-US" dirty="0"/>
          </a:p>
        </p:txBody>
      </p:sp>
      <p:graphicFrame>
        <p:nvGraphicFramePr>
          <p:cNvPr id="6" name="Content Placeholder 5">
            <a:extLst>
              <a:ext uri="{FF2B5EF4-FFF2-40B4-BE49-F238E27FC236}">
                <a16:creationId xmlns:a16="http://schemas.microsoft.com/office/drawing/2014/main" id="{D99436E1-2944-044A-1D71-A018F9634AD1}"/>
              </a:ext>
            </a:extLst>
          </p:cNvPr>
          <p:cNvGraphicFramePr>
            <a:graphicFrameLocks noGrp="1"/>
          </p:cNvGraphicFramePr>
          <p:nvPr>
            <p:ph idx="1"/>
            <p:extLst>
              <p:ext uri="{D42A27DB-BD31-4B8C-83A1-F6EECF244321}">
                <p14:modId xmlns:p14="http://schemas.microsoft.com/office/powerpoint/2010/main" val="3388518894"/>
              </p:ext>
            </p:extLst>
          </p:nvPr>
        </p:nvGraphicFramePr>
        <p:xfrm>
          <a:off x="479834" y="1249378"/>
          <a:ext cx="7868293" cy="4771179"/>
        </p:xfrm>
        <a:graphic>
          <a:graphicData uri="http://schemas.openxmlformats.org/drawingml/2006/table">
            <a:tbl>
              <a:tblPr firstRow="1" firstCol="1" bandRow="1">
                <a:tableStyleId>{5C22544A-7EE6-4342-B048-85BDC9FD1C3A}</a:tableStyleId>
              </a:tblPr>
              <a:tblGrid>
                <a:gridCol w="1430447">
                  <a:extLst>
                    <a:ext uri="{9D8B030D-6E8A-4147-A177-3AD203B41FA5}">
                      <a16:colId xmlns:a16="http://schemas.microsoft.com/office/drawing/2014/main" val="3088682107"/>
                    </a:ext>
                  </a:extLst>
                </a:gridCol>
                <a:gridCol w="1609461">
                  <a:extLst>
                    <a:ext uri="{9D8B030D-6E8A-4147-A177-3AD203B41FA5}">
                      <a16:colId xmlns:a16="http://schemas.microsoft.com/office/drawing/2014/main" val="1501349956"/>
                    </a:ext>
                  </a:extLst>
                </a:gridCol>
                <a:gridCol w="1609462">
                  <a:extLst>
                    <a:ext uri="{9D8B030D-6E8A-4147-A177-3AD203B41FA5}">
                      <a16:colId xmlns:a16="http://schemas.microsoft.com/office/drawing/2014/main" val="2622053735"/>
                    </a:ext>
                  </a:extLst>
                </a:gridCol>
                <a:gridCol w="1609462">
                  <a:extLst>
                    <a:ext uri="{9D8B030D-6E8A-4147-A177-3AD203B41FA5}">
                      <a16:colId xmlns:a16="http://schemas.microsoft.com/office/drawing/2014/main" val="2663177815"/>
                    </a:ext>
                  </a:extLst>
                </a:gridCol>
                <a:gridCol w="1609461">
                  <a:extLst>
                    <a:ext uri="{9D8B030D-6E8A-4147-A177-3AD203B41FA5}">
                      <a16:colId xmlns:a16="http://schemas.microsoft.com/office/drawing/2014/main" val="3418232874"/>
                    </a:ext>
                  </a:extLst>
                </a:gridCol>
              </a:tblGrid>
              <a:tr h="530131">
                <a:tc>
                  <a:txBody>
                    <a:bodyPr/>
                    <a:lstStyle/>
                    <a:p>
                      <a:pPr marL="0" marR="0" lvl="0" indent="0" algn="l" defTabSz="914400" rtl="0" eaLnBrk="1" fontAlgn="auto" latinLnBrk="0" hangingPunct="1">
                        <a:lnSpc>
                          <a:spcPct val="107000"/>
                        </a:lnSpc>
                        <a:spcBef>
                          <a:spcPts val="0"/>
                        </a:spcBef>
                        <a:spcAft>
                          <a:spcPts val="1000"/>
                        </a:spcAft>
                        <a:buClrTx/>
                        <a:buSzTx/>
                        <a:buFontTx/>
                        <a:buNone/>
                        <a:tabLst/>
                        <a:defRPr/>
                      </a:pPr>
                      <a:r>
                        <a:rPr lang="en-CA" sz="1100" dirty="0">
                          <a:effectLst/>
                        </a:rPr>
                        <a:t>Model</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1000"/>
                        </a:spcAft>
                      </a:pP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Decision Tree</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Naïve Bayes </a:t>
                      </a:r>
                      <a:r>
                        <a:rPr lang="en-CA" sz="1100" dirty="0" err="1">
                          <a:effectLst/>
                          <a:latin typeface="Arial" panose="020B0604020202020204" pitchFamily="34" charset="0"/>
                          <a:ea typeface="Times New Roman" panose="02020603050405020304" pitchFamily="18" charset="0"/>
                          <a:cs typeface="Times New Roman" panose="02020603050405020304" pitchFamily="18" charset="0"/>
                        </a:rPr>
                        <a:t>GaussianNB</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Naïve Bayes </a:t>
                      </a:r>
                      <a:r>
                        <a:rPr lang="en-CA" sz="1100" dirty="0" err="1">
                          <a:effectLst/>
                          <a:latin typeface="Arial" panose="020B0604020202020204" pitchFamily="34" charset="0"/>
                          <a:ea typeface="Times New Roman" panose="02020603050405020304" pitchFamily="18" charset="0"/>
                          <a:cs typeface="Times New Roman" panose="02020603050405020304" pitchFamily="18" charset="0"/>
                        </a:rPr>
                        <a:t>MultinomialNB</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07000"/>
                        </a:lnSpc>
                        <a:spcBef>
                          <a:spcPts val="0"/>
                        </a:spcBef>
                        <a:spcAft>
                          <a:spcPts val="1000"/>
                        </a:spcAft>
                        <a:buClrTx/>
                        <a:buSzTx/>
                        <a:buFontTx/>
                        <a:buNone/>
                        <a:tabLst/>
                        <a:defRPr/>
                      </a:pPr>
                      <a:r>
                        <a:rPr lang="en-CA" sz="1100" dirty="0" err="1">
                          <a:effectLst/>
                          <a:latin typeface="Arial" panose="020B0604020202020204" pitchFamily="34" charset="0"/>
                          <a:ea typeface="Times New Roman" panose="02020603050405020304" pitchFamily="18" charset="0"/>
                          <a:cs typeface="Times New Roman" panose="02020603050405020304" pitchFamily="18" charset="0"/>
                        </a:rPr>
                        <a:t>SMOTENC</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1000"/>
                        </a:spcAft>
                      </a:pP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18675484"/>
                  </a:ext>
                </a:extLst>
              </a:tr>
              <a:tr h="530131">
                <a:tc>
                  <a:txBody>
                    <a:bodyPr/>
                    <a:lstStyle/>
                    <a:p>
                      <a:pPr marL="0" marR="0">
                        <a:lnSpc>
                          <a:spcPct val="107000"/>
                        </a:lnSpc>
                        <a:spcBef>
                          <a:spcPts val="0"/>
                        </a:spcBef>
                        <a:spcAft>
                          <a:spcPts val="1000"/>
                        </a:spcAft>
                      </a:pPr>
                      <a:r>
                        <a:rPr lang="en-CA" sz="1100">
                          <a:effectLst/>
                        </a:rPr>
                        <a:t>Accuracy</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effectLst/>
                        </a:rPr>
                        <a:t>0.83</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0.81</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0.56</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0.54</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485808775"/>
                  </a:ext>
                </a:extLst>
              </a:tr>
              <a:tr h="530131">
                <a:tc>
                  <a:txBody>
                    <a:bodyPr/>
                    <a:lstStyle/>
                    <a:p>
                      <a:pPr marL="0" marR="0">
                        <a:lnSpc>
                          <a:spcPct val="107000"/>
                        </a:lnSpc>
                        <a:spcBef>
                          <a:spcPts val="0"/>
                        </a:spcBef>
                        <a:spcAft>
                          <a:spcPts val="1000"/>
                        </a:spcAft>
                      </a:pPr>
                      <a:r>
                        <a:rPr lang="en-CA" sz="1100">
                          <a:effectLst/>
                        </a:rPr>
                        <a:t>Precision P+</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lvl="0" indent="0" algn="l" defTabSz="914400" rtl="0" eaLnBrk="1" fontAlgn="auto" latinLnBrk="0" hangingPunct="1">
                        <a:lnSpc>
                          <a:spcPct val="107000"/>
                        </a:lnSpc>
                        <a:spcBef>
                          <a:spcPts val="0"/>
                        </a:spcBef>
                        <a:spcAft>
                          <a:spcPts val="1000"/>
                        </a:spcAft>
                        <a:buClrTx/>
                        <a:buSzTx/>
                        <a:buFontTx/>
                        <a:buNone/>
                        <a:tabLst/>
                        <a:defRPr/>
                      </a:pPr>
                      <a:r>
                        <a:rPr lang="en-CA" sz="1100" b="1" dirty="0">
                          <a:effectLst/>
                        </a:rPr>
                        <a:t>0.33</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p>
                      <a:pPr marL="0" marR="0">
                        <a:lnSpc>
                          <a:spcPct val="107000"/>
                        </a:lnSpc>
                        <a:spcBef>
                          <a:spcPts val="0"/>
                        </a:spcBef>
                        <a:spcAft>
                          <a:spcPts val="1000"/>
                        </a:spcAft>
                      </a:pP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0.24</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0.18</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0.20</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295754582"/>
                  </a:ext>
                </a:extLst>
              </a:tr>
              <a:tr h="530131">
                <a:tc>
                  <a:txBody>
                    <a:bodyPr/>
                    <a:lstStyle/>
                    <a:p>
                      <a:pPr marL="0" marR="0">
                        <a:lnSpc>
                          <a:spcPct val="107000"/>
                        </a:lnSpc>
                        <a:spcBef>
                          <a:spcPts val="0"/>
                        </a:spcBef>
                        <a:spcAft>
                          <a:spcPts val="1000"/>
                        </a:spcAft>
                      </a:pPr>
                      <a:r>
                        <a:rPr lang="en-CA" sz="1100">
                          <a:effectLst/>
                        </a:rPr>
                        <a:t>Precision P-</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0.84</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0.84</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0.84</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effectLst/>
                          <a:latin typeface="Arial" panose="020B0604020202020204" pitchFamily="34" charset="0"/>
                          <a:ea typeface="Times New Roman" panose="02020603050405020304" pitchFamily="18" charset="0"/>
                          <a:cs typeface="Times New Roman" panose="02020603050405020304" pitchFamily="18" charset="0"/>
                        </a:rPr>
                        <a:t>0.87</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792574212"/>
                  </a:ext>
                </a:extLst>
              </a:tr>
              <a:tr h="530131">
                <a:tc>
                  <a:txBody>
                    <a:bodyPr/>
                    <a:lstStyle/>
                    <a:p>
                      <a:pPr marL="0" marR="0">
                        <a:lnSpc>
                          <a:spcPct val="107000"/>
                        </a:lnSpc>
                        <a:spcBef>
                          <a:spcPts val="0"/>
                        </a:spcBef>
                        <a:spcAft>
                          <a:spcPts val="1000"/>
                        </a:spcAft>
                      </a:pPr>
                      <a:r>
                        <a:rPr lang="en-CA" sz="1100">
                          <a:effectLst/>
                        </a:rPr>
                        <a:t>Recall TPR</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0.01</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0.08</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0.45</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effectLst/>
                          <a:latin typeface="Arial" panose="020B0604020202020204" pitchFamily="34" charset="0"/>
                          <a:ea typeface="Times New Roman" panose="02020603050405020304" pitchFamily="18" charset="0"/>
                          <a:cs typeface="Times New Roman" panose="02020603050405020304" pitchFamily="18" charset="0"/>
                        </a:rPr>
                        <a:t>0.59</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833181229"/>
                  </a:ext>
                </a:extLst>
              </a:tr>
              <a:tr h="530131">
                <a:tc>
                  <a:txBody>
                    <a:bodyPr/>
                    <a:lstStyle/>
                    <a:p>
                      <a:pPr marL="0" marR="0">
                        <a:lnSpc>
                          <a:spcPct val="107000"/>
                        </a:lnSpc>
                        <a:spcBef>
                          <a:spcPts val="0"/>
                        </a:spcBef>
                        <a:spcAft>
                          <a:spcPts val="1000"/>
                        </a:spcAft>
                      </a:pPr>
                      <a:r>
                        <a:rPr lang="en-CA" sz="1100">
                          <a:effectLst/>
                        </a:rPr>
                        <a:t>Recall TNR</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effectLst/>
                        </a:rPr>
                        <a:t>1.00</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0.95</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0.59</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0.53</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325545352"/>
                  </a:ext>
                </a:extLst>
              </a:tr>
              <a:tr h="530131">
                <a:tc>
                  <a:txBody>
                    <a:bodyPr/>
                    <a:lstStyle/>
                    <a:p>
                      <a:pPr marL="0" marR="0">
                        <a:lnSpc>
                          <a:spcPct val="107000"/>
                        </a:lnSpc>
                        <a:spcBef>
                          <a:spcPts val="0"/>
                        </a:spcBef>
                        <a:spcAft>
                          <a:spcPts val="1000"/>
                        </a:spcAft>
                      </a:pPr>
                      <a:r>
                        <a:rPr lang="en-CA" sz="1100">
                          <a:effectLst/>
                        </a:rPr>
                        <a:t>F+</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0.02</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0.12</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0.25</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effectLst/>
                          <a:latin typeface="Arial" panose="020B0604020202020204" pitchFamily="34" charset="0"/>
                          <a:ea typeface="Times New Roman" panose="02020603050405020304" pitchFamily="18" charset="0"/>
                          <a:cs typeface="Times New Roman" panose="02020603050405020304" pitchFamily="18" charset="0"/>
                        </a:rPr>
                        <a:t>0.30</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700555277"/>
                  </a:ext>
                </a:extLst>
              </a:tr>
              <a:tr h="530131">
                <a:tc>
                  <a:txBody>
                    <a:bodyPr/>
                    <a:lstStyle/>
                    <a:p>
                      <a:pPr marL="0" marR="0">
                        <a:lnSpc>
                          <a:spcPct val="107000"/>
                        </a:lnSpc>
                        <a:spcBef>
                          <a:spcPts val="0"/>
                        </a:spcBef>
                        <a:spcAft>
                          <a:spcPts val="1000"/>
                        </a:spcAft>
                      </a:pPr>
                      <a:r>
                        <a:rPr lang="en-CA" sz="1100">
                          <a:effectLst/>
                        </a:rPr>
                        <a:t>F-</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effectLst/>
                        </a:rPr>
                        <a:t>0.91</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0.89</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0.69</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0.66</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4040394230"/>
                  </a:ext>
                </a:extLst>
              </a:tr>
              <a:tr h="530131">
                <a:tc>
                  <a:txBody>
                    <a:bodyPr/>
                    <a:lstStyle/>
                    <a:p>
                      <a:pPr marL="0" marR="0">
                        <a:lnSpc>
                          <a:spcPct val="107000"/>
                        </a:lnSpc>
                        <a:spcBef>
                          <a:spcPts val="0"/>
                        </a:spcBef>
                        <a:spcAft>
                          <a:spcPts val="1000"/>
                        </a:spcAft>
                      </a:pPr>
                      <a:r>
                        <a:rPr lang="en-CA" sz="1100">
                          <a:effectLst/>
                        </a:rPr>
                        <a:t>G-Mean</a:t>
                      </a:r>
                      <a:endParaRPr lang="en-US" sz="110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rPr>
                        <a:t>0.1</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0.28</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dirty="0">
                          <a:effectLst/>
                          <a:latin typeface="Arial" panose="020B0604020202020204" pitchFamily="34" charset="0"/>
                          <a:ea typeface="Times New Roman" panose="02020603050405020304" pitchFamily="18" charset="0"/>
                          <a:cs typeface="Times New Roman" panose="02020603050405020304" pitchFamily="18" charset="0"/>
                        </a:rPr>
                        <a:t>0.52</a:t>
                      </a:r>
                      <a:endParaRPr lang="en-US" sz="11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lnSpc>
                          <a:spcPct val="107000"/>
                        </a:lnSpc>
                        <a:spcBef>
                          <a:spcPts val="0"/>
                        </a:spcBef>
                        <a:spcAft>
                          <a:spcPts val="1000"/>
                        </a:spcAft>
                      </a:pPr>
                      <a:r>
                        <a:rPr lang="en-CA" sz="1100" b="1" dirty="0">
                          <a:effectLst/>
                          <a:latin typeface="Arial" panose="020B0604020202020204" pitchFamily="34" charset="0"/>
                          <a:ea typeface="Times New Roman" panose="02020603050405020304" pitchFamily="18" charset="0"/>
                          <a:cs typeface="Times New Roman" panose="02020603050405020304" pitchFamily="18" charset="0"/>
                        </a:rPr>
                        <a:t>0.56</a:t>
                      </a:r>
                      <a:endParaRPr lang="en-US" sz="1100" b="1"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933154012"/>
                  </a:ext>
                </a:extLst>
              </a:tr>
            </a:tbl>
          </a:graphicData>
        </a:graphic>
      </p:graphicFrame>
      <p:sp>
        <p:nvSpPr>
          <p:cNvPr id="4" name="Date Placeholder 3">
            <a:extLst>
              <a:ext uri="{FF2B5EF4-FFF2-40B4-BE49-F238E27FC236}">
                <a16:creationId xmlns:a16="http://schemas.microsoft.com/office/drawing/2014/main" id="{5C2ACB76-7730-B081-BC7E-9A9C58C5C8FA}"/>
              </a:ext>
            </a:extLst>
          </p:cNvPr>
          <p:cNvSpPr>
            <a:spLocks noGrp="1"/>
          </p:cNvSpPr>
          <p:nvPr>
            <p:ph type="dt" sz="half" idx="2"/>
          </p:nvPr>
        </p:nvSpPr>
        <p:spPr/>
        <p:txBody>
          <a:bodyPr/>
          <a:lstStyle/>
          <a:p>
            <a:fld id="{321D2AE1-B685-45A1-8C17-19D6BB8C161E}" type="datetime4">
              <a:rPr lang="en-US" smtClean="0"/>
              <a:t>April 8, 2023</a:t>
            </a:fld>
            <a:r>
              <a:rPr lang="en-CA"/>
              <a:t>     |</a:t>
            </a:r>
            <a:endParaRPr lang="en-US" dirty="0"/>
          </a:p>
        </p:txBody>
      </p:sp>
      <p:sp>
        <p:nvSpPr>
          <p:cNvPr id="5" name="Slide Number Placeholder 4">
            <a:extLst>
              <a:ext uri="{FF2B5EF4-FFF2-40B4-BE49-F238E27FC236}">
                <a16:creationId xmlns:a16="http://schemas.microsoft.com/office/drawing/2014/main" id="{B040CE2C-8CE9-4DB1-474F-A3B6F316C2C2}"/>
              </a:ext>
            </a:extLst>
          </p:cNvPr>
          <p:cNvSpPr>
            <a:spLocks noGrp="1"/>
          </p:cNvSpPr>
          <p:nvPr>
            <p:ph type="sldNum" sz="quarter" idx="4"/>
          </p:nvPr>
        </p:nvSpPr>
        <p:spPr/>
        <p:txBody>
          <a:bodyPr/>
          <a:lstStyle/>
          <a:p>
            <a:fld id="{E1497D35-93D5-5047-9160-8F9C97C9D015}" type="slidenum">
              <a:rPr lang="en-US" smtClean="0"/>
              <a:pPr/>
              <a:t>6</a:t>
            </a:fld>
            <a:endParaRPr lang="en-US" dirty="0"/>
          </a:p>
        </p:txBody>
      </p:sp>
    </p:spTree>
    <p:extLst>
      <p:ext uri="{BB962C8B-B14F-4D97-AF65-F5344CB8AC3E}">
        <p14:creationId xmlns:p14="http://schemas.microsoft.com/office/powerpoint/2010/main" val="30515393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535FB-AAAC-5874-7A7F-1F8D632898E4}"/>
              </a:ext>
            </a:extLst>
          </p:cNvPr>
          <p:cNvSpPr>
            <a:spLocks noGrp="1"/>
          </p:cNvSpPr>
          <p:nvPr>
            <p:ph type="title"/>
          </p:nvPr>
        </p:nvSpPr>
        <p:spPr/>
        <p:txBody>
          <a:bodyPr/>
          <a:lstStyle/>
          <a:p>
            <a:r>
              <a:rPr lang="en-CA" dirty="0"/>
              <a:t>Conclusions</a:t>
            </a:r>
            <a:endParaRPr lang="en-US" dirty="0"/>
          </a:p>
        </p:txBody>
      </p:sp>
      <p:sp>
        <p:nvSpPr>
          <p:cNvPr id="3" name="Content Placeholder 2">
            <a:extLst>
              <a:ext uri="{FF2B5EF4-FFF2-40B4-BE49-F238E27FC236}">
                <a16:creationId xmlns:a16="http://schemas.microsoft.com/office/drawing/2014/main" id="{EA1A1427-E1A1-EEBA-A2DE-53730D8267E4}"/>
              </a:ext>
            </a:extLst>
          </p:cNvPr>
          <p:cNvSpPr>
            <a:spLocks noGrp="1"/>
          </p:cNvSpPr>
          <p:nvPr>
            <p:ph idx="1"/>
          </p:nvPr>
        </p:nvSpPr>
        <p:spPr/>
        <p:txBody>
          <a:bodyPr>
            <a:noAutofit/>
          </a:bodyPr>
          <a:lstStyle/>
          <a:p>
            <a:r>
              <a:rPr lang="en-CA" sz="1900" dirty="0"/>
              <a:t>Industries that fared the worst between 2019 and 2021 were </a:t>
            </a:r>
            <a:r>
              <a:rPr lang="en-CA" sz="1900" b="1" dirty="0"/>
              <a:t>Wholesale Trade</a:t>
            </a:r>
            <a:r>
              <a:rPr lang="en-CA" sz="1900" dirty="0"/>
              <a:t>, </a:t>
            </a:r>
            <a:r>
              <a:rPr lang="en-CA" sz="1900" b="1" dirty="0"/>
              <a:t>Manufacturing</a:t>
            </a:r>
            <a:r>
              <a:rPr lang="en-CA" sz="1900" dirty="0"/>
              <a:t> and </a:t>
            </a:r>
            <a:r>
              <a:rPr lang="en-CA" sz="1900" b="1" dirty="0"/>
              <a:t>Professional, Scientific and Technical Services</a:t>
            </a:r>
            <a:r>
              <a:rPr lang="en-CA" sz="1900" dirty="0"/>
              <a:t>.  </a:t>
            </a:r>
            <a:r>
              <a:rPr lang="en-CA" sz="1900" b="1" dirty="0"/>
              <a:t>Retail Trade </a:t>
            </a:r>
            <a:r>
              <a:rPr lang="en-CA" sz="1900" dirty="0"/>
              <a:t>was third if we looked a sheer number of business closures rather than percentage drop. Industries which survived best were </a:t>
            </a:r>
            <a:r>
              <a:rPr lang="en-CA" sz="1900" b="1" dirty="0"/>
              <a:t>Primary Industry</a:t>
            </a:r>
            <a:r>
              <a:rPr lang="en-CA" sz="1900" dirty="0"/>
              <a:t>, </a:t>
            </a:r>
            <a:r>
              <a:rPr lang="en-CA" sz="1900" b="1" dirty="0"/>
              <a:t>Utilities </a:t>
            </a:r>
            <a:r>
              <a:rPr lang="en-CA" sz="1900" dirty="0"/>
              <a:t>and </a:t>
            </a:r>
            <a:r>
              <a:rPr lang="en-CA" sz="1900" b="1" dirty="0"/>
              <a:t>Health Care and Social Assistance</a:t>
            </a:r>
            <a:r>
              <a:rPr lang="en-CA" sz="1900" dirty="0"/>
              <a:t>. </a:t>
            </a:r>
          </a:p>
          <a:p>
            <a:r>
              <a:rPr lang="en-CA" sz="1900" dirty="0">
                <a:effectLst/>
                <a:ea typeface="Times New Roman" panose="02020603050405020304" pitchFamily="18" charset="0"/>
                <a:cs typeface="Times New Roman" panose="02020603050405020304" pitchFamily="18" charset="0"/>
              </a:rPr>
              <a:t>Businesses sizes that fared the worst were </a:t>
            </a:r>
            <a:r>
              <a:rPr lang="en-CA" sz="1900" b="1" dirty="0">
                <a:effectLst/>
                <a:ea typeface="Times New Roman" panose="02020603050405020304" pitchFamily="18" charset="0"/>
                <a:cs typeface="Times New Roman" panose="02020603050405020304" pitchFamily="18" charset="0"/>
              </a:rPr>
              <a:t>1-4, 10-19 </a:t>
            </a:r>
            <a:r>
              <a:rPr lang="en-CA" sz="1900" dirty="0">
                <a:effectLst/>
                <a:ea typeface="Times New Roman" panose="02020603050405020304" pitchFamily="18" charset="0"/>
                <a:cs typeface="Times New Roman" panose="02020603050405020304" pitchFamily="18" charset="0"/>
              </a:rPr>
              <a:t>and </a:t>
            </a:r>
            <a:r>
              <a:rPr lang="en-CA" sz="1900" b="1" dirty="0">
                <a:effectLst/>
                <a:ea typeface="Times New Roman" panose="02020603050405020304" pitchFamily="18" charset="0"/>
                <a:cs typeface="Times New Roman" panose="02020603050405020304" pitchFamily="18" charset="0"/>
              </a:rPr>
              <a:t>5-9</a:t>
            </a:r>
            <a:r>
              <a:rPr lang="en-CA" sz="1900" dirty="0">
                <a:effectLst/>
                <a:ea typeface="Times New Roman" panose="02020603050405020304" pitchFamily="18" charset="0"/>
                <a:cs typeface="Times New Roman" panose="02020603050405020304" pitchFamily="18" charset="0"/>
              </a:rPr>
              <a:t>. Though if we look at sheer number of closures then</a:t>
            </a:r>
            <a:r>
              <a:rPr lang="en-CA" sz="1900" b="1" dirty="0">
                <a:effectLst/>
                <a:ea typeface="Times New Roman" panose="02020603050405020304" pitchFamily="18" charset="0"/>
                <a:cs typeface="Times New Roman" panose="02020603050405020304" pitchFamily="18" charset="0"/>
              </a:rPr>
              <a:t> 10-19 </a:t>
            </a:r>
            <a:r>
              <a:rPr lang="en-CA" sz="1900" dirty="0">
                <a:effectLst/>
                <a:ea typeface="Times New Roman" panose="02020603050405020304" pitchFamily="18" charset="0"/>
                <a:cs typeface="Times New Roman" panose="02020603050405020304" pitchFamily="18" charset="0"/>
              </a:rPr>
              <a:t>comes in third place instead. </a:t>
            </a:r>
            <a:r>
              <a:rPr lang="en-CA" sz="1900" dirty="0"/>
              <a:t>Businesses that </a:t>
            </a:r>
            <a:r>
              <a:rPr lang="en-CA" sz="1900" dirty="0">
                <a:effectLst/>
                <a:ea typeface="Times New Roman" panose="02020603050405020304" pitchFamily="18" charset="0"/>
                <a:cs typeface="Times New Roman" panose="02020603050405020304" pitchFamily="18" charset="0"/>
              </a:rPr>
              <a:t>survived best</a:t>
            </a:r>
            <a:r>
              <a:rPr lang="en-CA" sz="1900" b="1" dirty="0">
                <a:effectLst/>
                <a:ea typeface="Times New Roman" panose="02020603050405020304" pitchFamily="18" charset="0"/>
                <a:cs typeface="Times New Roman" panose="02020603050405020304" pitchFamily="18" charset="0"/>
              </a:rPr>
              <a:t> </a:t>
            </a:r>
            <a:r>
              <a:rPr lang="en-CA" sz="1900" dirty="0">
                <a:effectLst/>
                <a:ea typeface="Times New Roman" panose="02020603050405020304" pitchFamily="18" charset="0"/>
                <a:cs typeface="Times New Roman" panose="02020603050405020304" pitchFamily="18" charset="0"/>
              </a:rPr>
              <a:t>were </a:t>
            </a:r>
            <a:r>
              <a:rPr lang="en-CA" sz="1900" b="1" dirty="0">
                <a:effectLst/>
                <a:ea typeface="Times New Roman" panose="02020603050405020304" pitchFamily="18" charset="0"/>
                <a:cs typeface="Times New Roman" panose="02020603050405020304" pitchFamily="18" charset="0"/>
              </a:rPr>
              <a:t>1000+ employees</a:t>
            </a:r>
            <a:r>
              <a:rPr lang="en-CA" sz="1900" dirty="0">
                <a:effectLst/>
                <a:ea typeface="Times New Roman" panose="02020603050405020304" pitchFamily="18" charset="0"/>
                <a:cs typeface="Times New Roman" panose="02020603050405020304" pitchFamily="18" charset="0"/>
              </a:rPr>
              <a:t>,</a:t>
            </a:r>
            <a:r>
              <a:rPr lang="en-CA" sz="1900" b="1" dirty="0">
                <a:effectLst/>
                <a:ea typeface="Times New Roman" panose="02020603050405020304" pitchFamily="18" charset="0"/>
                <a:cs typeface="Times New Roman" panose="02020603050405020304" pitchFamily="18" charset="0"/>
              </a:rPr>
              <a:t> 300-499 </a:t>
            </a:r>
            <a:r>
              <a:rPr lang="en-CA" sz="1900" dirty="0">
                <a:effectLst/>
                <a:ea typeface="Times New Roman" panose="02020603050405020304" pitchFamily="18" charset="0"/>
                <a:cs typeface="Times New Roman" panose="02020603050405020304" pitchFamily="18" charset="0"/>
              </a:rPr>
              <a:t>and</a:t>
            </a:r>
            <a:r>
              <a:rPr lang="en-CA" sz="1900" b="1" dirty="0">
                <a:effectLst/>
                <a:ea typeface="Times New Roman" panose="02020603050405020304" pitchFamily="18" charset="0"/>
                <a:cs typeface="Times New Roman" panose="02020603050405020304" pitchFamily="18" charset="0"/>
              </a:rPr>
              <a:t> 500-999</a:t>
            </a:r>
            <a:r>
              <a:rPr lang="en-CA" sz="1900" dirty="0">
                <a:effectLst/>
                <a:ea typeface="Times New Roman" panose="02020603050405020304" pitchFamily="18" charset="0"/>
                <a:cs typeface="Times New Roman" panose="02020603050405020304" pitchFamily="18" charset="0"/>
              </a:rPr>
              <a:t>.</a:t>
            </a:r>
          </a:p>
          <a:p>
            <a:r>
              <a:rPr lang="en-CA" sz="1900" dirty="0">
                <a:cs typeface="Times New Roman" panose="02020603050405020304" pitchFamily="18" charset="0"/>
              </a:rPr>
              <a:t>Age of business was related to survival. From </a:t>
            </a:r>
            <a:r>
              <a:rPr lang="en-CA" sz="1900" dirty="0">
                <a:effectLst/>
                <a:ea typeface="Times New Roman" panose="02020603050405020304" pitchFamily="18" charset="0"/>
                <a:cs typeface="Times New Roman" panose="02020603050405020304" pitchFamily="18" charset="0"/>
              </a:rPr>
              <a:t>worst to best, in order, were </a:t>
            </a:r>
            <a:r>
              <a:rPr lang="en-CA" sz="1900" b="1" dirty="0">
                <a:effectLst/>
                <a:ea typeface="Times New Roman" panose="02020603050405020304" pitchFamily="18" charset="0"/>
                <a:cs typeface="Times New Roman" panose="02020603050405020304" pitchFamily="18" charset="0"/>
              </a:rPr>
              <a:t>4 years old (-1681)</a:t>
            </a:r>
            <a:r>
              <a:rPr lang="en-CA" sz="1900" dirty="0">
                <a:effectLst/>
                <a:ea typeface="Times New Roman" panose="02020603050405020304" pitchFamily="18" charset="0"/>
                <a:cs typeface="Times New Roman" panose="02020603050405020304" pitchFamily="18" charset="0"/>
              </a:rPr>
              <a:t>, </a:t>
            </a:r>
            <a:r>
              <a:rPr lang="en-CA" sz="1900" b="1" dirty="0">
                <a:effectLst/>
                <a:ea typeface="Times New Roman" panose="02020603050405020304" pitchFamily="18" charset="0"/>
                <a:cs typeface="Times New Roman" panose="02020603050405020304" pitchFamily="18" charset="0"/>
              </a:rPr>
              <a:t>2 years old (-378)</a:t>
            </a:r>
            <a:r>
              <a:rPr lang="en-CA" sz="1900" dirty="0">
                <a:effectLst/>
                <a:ea typeface="Times New Roman" panose="02020603050405020304" pitchFamily="18" charset="0"/>
                <a:cs typeface="Times New Roman" panose="02020603050405020304" pitchFamily="18" charset="0"/>
              </a:rPr>
              <a:t>, </a:t>
            </a:r>
            <a:r>
              <a:rPr lang="en-CA" sz="1900" b="1" dirty="0">
                <a:effectLst/>
                <a:ea typeface="Times New Roman" panose="02020603050405020304" pitchFamily="18" charset="0"/>
                <a:cs typeface="Times New Roman" panose="02020603050405020304" pitchFamily="18" charset="0"/>
              </a:rPr>
              <a:t>1 years old (-347) </a:t>
            </a:r>
            <a:r>
              <a:rPr lang="en-CA" sz="1900" dirty="0">
                <a:effectLst/>
                <a:ea typeface="Times New Roman" panose="02020603050405020304" pitchFamily="18" charset="0"/>
                <a:cs typeface="Times New Roman" panose="02020603050405020304" pitchFamily="18" charset="0"/>
              </a:rPr>
              <a:t>and </a:t>
            </a:r>
            <a:r>
              <a:rPr lang="en-CA" sz="1900" b="1" dirty="0">
                <a:effectLst/>
                <a:ea typeface="Times New Roman" panose="02020603050405020304" pitchFamily="18" charset="0"/>
                <a:cs typeface="Times New Roman" panose="02020603050405020304" pitchFamily="18" charset="0"/>
              </a:rPr>
              <a:t>3 years old (-308)</a:t>
            </a:r>
            <a:r>
              <a:rPr lang="en-CA" sz="1900" dirty="0">
                <a:effectLst/>
                <a:ea typeface="Times New Roman" panose="02020603050405020304" pitchFamily="18" charset="0"/>
                <a:cs typeface="Times New Roman" panose="02020603050405020304" pitchFamily="18" charset="0"/>
              </a:rPr>
              <a:t>.</a:t>
            </a:r>
            <a:r>
              <a:rPr lang="en-CA" sz="1900" dirty="0">
                <a:effectLst/>
                <a:latin typeface="Arial" panose="020B0604020202020204" pitchFamily="34" charset="0"/>
                <a:ea typeface="Times New Roman" panose="02020603050405020304" pitchFamily="18" charset="0"/>
                <a:cs typeface="Times New Roman" panose="02020603050405020304" pitchFamily="18" charset="0"/>
              </a:rPr>
              <a:t> </a:t>
            </a:r>
            <a:r>
              <a:rPr lang="en-CA" sz="1900" dirty="0">
                <a:cs typeface="Times New Roman" panose="02020603050405020304" pitchFamily="18" charset="0"/>
              </a:rPr>
              <a:t>Older businesses that were listed in the Directory the longest were most likely to close. </a:t>
            </a:r>
          </a:p>
          <a:p>
            <a:r>
              <a:rPr lang="en-CA" sz="1900" dirty="0">
                <a:cs typeface="Times New Roman" panose="02020603050405020304" pitchFamily="18" charset="0"/>
              </a:rPr>
              <a:t>Models were better at predicting businesses that survived rather than failed, even after SMOTE overfitting techniques were applied. </a:t>
            </a:r>
            <a:r>
              <a:rPr lang="en-CA" sz="1900" dirty="0" err="1">
                <a:cs typeface="Times New Roman" panose="02020603050405020304" pitchFamily="18" charset="0"/>
              </a:rPr>
              <a:t>SMOTENC</a:t>
            </a:r>
            <a:r>
              <a:rPr lang="en-CA" sz="1900" dirty="0">
                <a:cs typeface="Times New Roman" panose="02020603050405020304" pitchFamily="18" charset="0"/>
              </a:rPr>
              <a:t> had the best overall results as it used a balanced data set.  Decision Tree was faster and performed better than Naïve Bayes.</a:t>
            </a:r>
            <a:endParaRPr lang="en-CA" sz="1900" dirty="0"/>
          </a:p>
          <a:p>
            <a:endParaRPr lang="en-US" sz="1900" dirty="0"/>
          </a:p>
        </p:txBody>
      </p:sp>
      <p:sp>
        <p:nvSpPr>
          <p:cNvPr id="4" name="Date Placeholder 3">
            <a:extLst>
              <a:ext uri="{FF2B5EF4-FFF2-40B4-BE49-F238E27FC236}">
                <a16:creationId xmlns:a16="http://schemas.microsoft.com/office/drawing/2014/main" id="{BFB5A391-9625-D21A-8564-18A4A5BD184D}"/>
              </a:ext>
            </a:extLst>
          </p:cNvPr>
          <p:cNvSpPr>
            <a:spLocks noGrp="1"/>
          </p:cNvSpPr>
          <p:nvPr>
            <p:ph type="dt" sz="half" idx="2"/>
          </p:nvPr>
        </p:nvSpPr>
        <p:spPr/>
        <p:txBody>
          <a:bodyPr/>
          <a:lstStyle/>
          <a:p>
            <a:fld id="{321D2AE1-B685-45A1-8C17-19D6BB8C161E}" type="datetime4">
              <a:rPr lang="en-US" smtClean="0"/>
              <a:t>April 8, 2023</a:t>
            </a:fld>
            <a:r>
              <a:rPr lang="en-CA"/>
              <a:t>     |</a:t>
            </a:r>
            <a:endParaRPr lang="en-US" dirty="0"/>
          </a:p>
        </p:txBody>
      </p:sp>
      <p:sp>
        <p:nvSpPr>
          <p:cNvPr id="5" name="Slide Number Placeholder 4">
            <a:extLst>
              <a:ext uri="{FF2B5EF4-FFF2-40B4-BE49-F238E27FC236}">
                <a16:creationId xmlns:a16="http://schemas.microsoft.com/office/drawing/2014/main" id="{888C61DB-DD34-2498-799A-A7CFDAFAD3E6}"/>
              </a:ext>
            </a:extLst>
          </p:cNvPr>
          <p:cNvSpPr>
            <a:spLocks noGrp="1"/>
          </p:cNvSpPr>
          <p:nvPr>
            <p:ph type="sldNum" sz="quarter" idx="4"/>
          </p:nvPr>
        </p:nvSpPr>
        <p:spPr/>
        <p:txBody>
          <a:bodyPr/>
          <a:lstStyle/>
          <a:p>
            <a:fld id="{E1497D35-93D5-5047-9160-8F9C97C9D015}" type="slidenum">
              <a:rPr lang="en-US" smtClean="0"/>
              <a:pPr/>
              <a:t>7</a:t>
            </a:fld>
            <a:endParaRPr lang="en-US" dirty="0"/>
          </a:p>
        </p:txBody>
      </p:sp>
    </p:spTree>
    <p:extLst>
      <p:ext uri="{BB962C8B-B14F-4D97-AF65-F5344CB8AC3E}">
        <p14:creationId xmlns:p14="http://schemas.microsoft.com/office/powerpoint/2010/main" val="963854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D2F59-192A-C0C9-6E61-589364F5CE77}"/>
              </a:ext>
            </a:extLst>
          </p:cNvPr>
          <p:cNvSpPr>
            <a:spLocks noGrp="1"/>
          </p:cNvSpPr>
          <p:nvPr>
            <p:ph type="title"/>
          </p:nvPr>
        </p:nvSpPr>
        <p:spPr/>
        <p:txBody>
          <a:bodyPr/>
          <a:lstStyle/>
          <a:p>
            <a:r>
              <a:rPr lang="en-CA" dirty="0"/>
              <a:t>Limitations and future suggestion for improvement</a:t>
            </a:r>
            <a:endParaRPr lang="en-US" dirty="0"/>
          </a:p>
        </p:txBody>
      </p:sp>
      <p:sp>
        <p:nvSpPr>
          <p:cNvPr id="3" name="Content Placeholder 2">
            <a:extLst>
              <a:ext uri="{FF2B5EF4-FFF2-40B4-BE49-F238E27FC236}">
                <a16:creationId xmlns:a16="http://schemas.microsoft.com/office/drawing/2014/main" id="{FFBFDE5C-5793-6BE5-6A00-290B0B80EC33}"/>
              </a:ext>
            </a:extLst>
          </p:cNvPr>
          <p:cNvSpPr>
            <a:spLocks noGrp="1"/>
          </p:cNvSpPr>
          <p:nvPr>
            <p:ph idx="1"/>
          </p:nvPr>
        </p:nvSpPr>
        <p:spPr/>
        <p:txBody>
          <a:bodyPr>
            <a:normAutofit/>
          </a:bodyPr>
          <a:lstStyle/>
          <a:p>
            <a:r>
              <a:rPr lang="en-CA" sz="3200" dirty="0">
                <a:effectLst/>
                <a:ea typeface="Times New Roman" panose="02020603050405020304" pitchFamily="18" charset="0"/>
                <a:cs typeface="Times New Roman" panose="02020603050405020304" pitchFamily="18" charset="0"/>
              </a:rPr>
              <a:t>There was not enough attributes to accurately predict and describe why businesses closed.  </a:t>
            </a:r>
          </a:p>
          <a:p>
            <a:r>
              <a:rPr lang="en-CA" sz="3200" dirty="0">
                <a:effectLst/>
                <a:ea typeface="Times New Roman" panose="02020603050405020304" pitchFamily="18" charset="0"/>
                <a:cs typeface="Times New Roman" panose="02020603050405020304" pitchFamily="18" charset="0"/>
              </a:rPr>
              <a:t>To improve results in future, I would look to add more demographic data like average household income of people living in each area, unemployment rate, proximity to shopping areas and others to improve the prediction models</a:t>
            </a:r>
            <a:endParaRPr lang="en-US" sz="3200" dirty="0"/>
          </a:p>
        </p:txBody>
      </p:sp>
      <p:sp>
        <p:nvSpPr>
          <p:cNvPr id="4" name="Date Placeholder 3">
            <a:extLst>
              <a:ext uri="{FF2B5EF4-FFF2-40B4-BE49-F238E27FC236}">
                <a16:creationId xmlns:a16="http://schemas.microsoft.com/office/drawing/2014/main" id="{FA607BCD-067A-BE78-F2C8-2523E8FCFC97}"/>
              </a:ext>
            </a:extLst>
          </p:cNvPr>
          <p:cNvSpPr>
            <a:spLocks noGrp="1"/>
          </p:cNvSpPr>
          <p:nvPr>
            <p:ph type="dt" sz="half" idx="2"/>
          </p:nvPr>
        </p:nvSpPr>
        <p:spPr/>
        <p:txBody>
          <a:bodyPr/>
          <a:lstStyle/>
          <a:p>
            <a:fld id="{321D2AE1-B685-45A1-8C17-19D6BB8C161E}" type="datetime4">
              <a:rPr lang="en-US" smtClean="0"/>
              <a:t>April 8, 2023</a:t>
            </a:fld>
            <a:r>
              <a:rPr lang="en-CA"/>
              <a:t>     |</a:t>
            </a:r>
            <a:endParaRPr lang="en-US" dirty="0"/>
          </a:p>
        </p:txBody>
      </p:sp>
      <p:sp>
        <p:nvSpPr>
          <p:cNvPr id="5" name="Slide Number Placeholder 4">
            <a:extLst>
              <a:ext uri="{FF2B5EF4-FFF2-40B4-BE49-F238E27FC236}">
                <a16:creationId xmlns:a16="http://schemas.microsoft.com/office/drawing/2014/main" id="{DDBFD36E-8647-BFE1-DF4B-724F9BA489AC}"/>
              </a:ext>
            </a:extLst>
          </p:cNvPr>
          <p:cNvSpPr>
            <a:spLocks noGrp="1"/>
          </p:cNvSpPr>
          <p:nvPr>
            <p:ph type="sldNum" sz="quarter" idx="4"/>
          </p:nvPr>
        </p:nvSpPr>
        <p:spPr/>
        <p:txBody>
          <a:bodyPr/>
          <a:lstStyle/>
          <a:p>
            <a:fld id="{E1497D35-93D5-5047-9160-8F9C97C9D015}" type="slidenum">
              <a:rPr lang="en-US" smtClean="0"/>
              <a:pPr/>
              <a:t>8</a:t>
            </a:fld>
            <a:endParaRPr lang="en-US" dirty="0"/>
          </a:p>
        </p:txBody>
      </p:sp>
    </p:spTree>
    <p:extLst>
      <p:ext uri="{BB962C8B-B14F-4D97-AF65-F5344CB8AC3E}">
        <p14:creationId xmlns:p14="http://schemas.microsoft.com/office/powerpoint/2010/main" val="674354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43525D4-8CF3-4F24-A663-C6F616FDCFBD}"/>
              </a:ext>
            </a:extLst>
          </p:cNvPr>
          <p:cNvSpPr>
            <a:spLocks noGrp="1"/>
          </p:cNvSpPr>
          <p:nvPr>
            <p:ph type="dt" sz="half" idx="2"/>
          </p:nvPr>
        </p:nvSpPr>
        <p:spPr/>
        <p:txBody>
          <a:bodyPr/>
          <a:lstStyle/>
          <a:p>
            <a:fld id="{C966D932-33FE-417A-85F6-23BCBAA4A674}" type="datetime4">
              <a:rPr lang="en-US" smtClean="0"/>
              <a:t>April 8, 2023</a:t>
            </a:fld>
            <a:r>
              <a:rPr lang="en-CA"/>
              <a:t>     |</a:t>
            </a:r>
            <a:endParaRPr lang="en-US" dirty="0"/>
          </a:p>
        </p:txBody>
      </p:sp>
      <p:sp>
        <p:nvSpPr>
          <p:cNvPr id="4" name="Slide Number Placeholder 3">
            <a:extLst>
              <a:ext uri="{FF2B5EF4-FFF2-40B4-BE49-F238E27FC236}">
                <a16:creationId xmlns:a16="http://schemas.microsoft.com/office/drawing/2014/main" id="{F504D497-82C8-4222-9F05-E713B14FEFBA}"/>
              </a:ext>
            </a:extLst>
          </p:cNvPr>
          <p:cNvSpPr>
            <a:spLocks noGrp="1"/>
          </p:cNvSpPr>
          <p:nvPr>
            <p:ph type="sldNum" sz="quarter" idx="4"/>
          </p:nvPr>
        </p:nvSpPr>
        <p:spPr/>
        <p:txBody>
          <a:bodyPr/>
          <a:lstStyle/>
          <a:p>
            <a:fld id="{E9E0D846-2D6A-8643-B2BF-83884A821236}" type="slidenum">
              <a:rPr lang="en-US" smtClean="0"/>
              <a:pPr/>
              <a:t>9</a:t>
            </a:fld>
            <a:endParaRPr lang="en-US" dirty="0"/>
          </a:p>
        </p:txBody>
      </p:sp>
      <p:pic>
        <p:nvPicPr>
          <p:cNvPr id="38" name="Picture Placeholder 37">
            <a:extLst>
              <a:ext uri="{FF2B5EF4-FFF2-40B4-BE49-F238E27FC236}">
                <a16:creationId xmlns:a16="http://schemas.microsoft.com/office/drawing/2014/main" id="{8E58A561-2BB1-DF3C-B9A6-9BF949CC2FE3}"/>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t="-5713" b="-5713"/>
          <a:stretch/>
        </p:blipFill>
        <p:spPr/>
      </p:pic>
    </p:spTree>
    <p:extLst>
      <p:ext uri="{BB962C8B-B14F-4D97-AF65-F5344CB8AC3E}">
        <p14:creationId xmlns:p14="http://schemas.microsoft.com/office/powerpoint/2010/main" val="2026625245"/>
      </p:ext>
    </p:extLst>
  </p:cSld>
  <p:clrMapOvr>
    <a:masterClrMapping/>
  </p:clrMapOvr>
</p:sld>
</file>

<file path=ppt/theme/theme1.xml><?xml version="1.0" encoding="utf-8"?>
<a:theme xmlns:a="http://schemas.openxmlformats.org/drawingml/2006/main" name="RyersonUniversity_MasterTemplate v1">
  <a:themeElements>
    <a:clrScheme name="Ryerson University">
      <a:dk1>
        <a:srgbClr val="000000"/>
      </a:dk1>
      <a:lt1>
        <a:srgbClr val="FFFFFF"/>
      </a:lt1>
      <a:dk2>
        <a:srgbClr val="004C9B"/>
      </a:dk2>
      <a:lt2>
        <a:srgbClr val="FFDC00"/>
      </a:lt2>
      <a:accent1>
        <a:srgbClr val="011E5E"/>
      </a:accent1>
      <a:accent2>
        <a:srgbClr val="1297EB"/>
      </a:accent2>
      <a:accent3>
        <a:srgbClr val="4CB4F1"/>
      </a:accent3>
      <a:accent4>
        <a:srgbClr val="FD9208"/>
      </a:accent4>
      <a:accent5>
        <a:srgbClr val="FEBC0D"/>
      </a:accent5>
      <a:accent6>
        <a:srgbClr val="FFEE0A"/>
      </a:accent6>
      <a:hlink>
        <a:srgbClr val="878787"/>
      </a:hlink>
      <a:folHlink>
        <a:srgbClr val="D0D0D0"/>
      </a:folHlink>
    </a:clrScheme>
    <a:fontScheme name="Arial-Times New Roman">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RU Powerpoint Template STANDARD-2" id="{E4CFBEC6-3E8E-5945-8736-99F9812C87AC}" vid="{CE6ADFF2-644B-6C4B-B06A-D679022860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RU Powerpoint Template STANDARD-Brand2.0</Template>
  <TotalTime>0</TotalTime>
  <Words>1538</Words>
  <Application>Microsoft Macintosh PowerPoint</Application>
  <PresentationFormat>On-screen Show (4:3)</PresentationFormat>
  <Paragraphs>160</Paragraphs>
  <Slides>16</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Arial</vt:lpstr>
      <vt:lpstr>Calibri</vt:lpstr>
      <vt:lpstr>Courier New</vt:lpstr>
      <vt:lpstr>Google Sans</vt:lpstr>
      <vt:lpstr>Helvetica Neue</vt:lpstr>
      <vt:lpstr>Times New Roman</vt:lpstr>
      <vt:lpstr>RyersonUniversity_MasterTemplate v1</vt:lpstr>
      <vt:lpstr>The Effect of Covid in the Early Stages on Mississauga Businesses</vt:lpstr>
      <vt:lpstr>Research Questions &amp; Github information</vt:lpstr>
      <vt:lpstr>Techniques, Tools and Libraries</vt:lpstr>
      <vt:lpstr>Techniques - Predictive modeling / Classification </vt:lpstr>
      <vt:lpstr>Comparing Confusion Matrix results</vt:lpstr>
      <vt:lpstr>Comparing Model results</vt:lpstr>
      <vt:lpstr>Conclusions</vt:lpstr>
      <vt:lpstr>Limitations and future suggestion for improvement</vt:lpstr>
      <vt:lpstr>PowerPoint Presentation</vt:lpstr>
      <vt:lpstr>PowerPoint Presentation</vt:lpstr>
      <vt:lpstr>Business Closures by Age  (number of years listed in the Directory)</vt:lpstr>
      <vt:lpstr>PowerPoint Presentation</vt:lpstr>
      <vt:lpstr>PowerPoint Presentation</vt:lpstr>
      <vt:lpstr>PowerPoint Presentation</vt:lpstr>
      <vt:lpstr>BONUS! 2022 Data was released March 30, 2023</vt:lpstr>
      <vt:lpstr>Thank you for an amazing certificate experience!</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2017-11-20T16:23:43Z</dcterms:created>
  <dcterms:modified xsi:type="dcterms:W3CDTF">2023-04-08T18:02:26Z</dcterms:modified>
</cp:coreProperties>
</file>

<file path=docProps/thumbnail.jpeg>
</file>